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" charset="1" panose="00000800000000000000"/>
      <p:regular r:id="rId22"/>
    </p:embeddedFont>
    <p:embeddedFont>
      <p:font typeface="Montserrat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E7D32">
                <a:alpha val="100000"/>
              </a:srgbClr>
            </a:gs>
            <a:gs pos="100000">
              <a:srgbClr val="1976D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871385" y="6580257"/>
            <a:ext cx="925811" cy="723816"/>
          </a:xfrm>
          <a:custGeom>
            <a:avLst/>
            <a:gdLst/>
            <a:ahLst/>
            <a:cxnLst/>
            <a:rect r="r" b="b" t="t" l="l"/>
            <a:pathLst>
              <a:path h="723816" w="925811">
                <a:moveTo>
                  <a:pt x="0" y="0"/>
                </a:moveTo>
                <a:lnTo>
                  <a:pt x="925810" y="0"/>
                </a:lnTo>
                <a:lnTo>
                  <a:pt x="925810" y="723816"/>
                </a:lnTo>
                <a:lnTo>
                  <a:pt x="0" y="723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29664" y="2075235"/>
            <a:ext cx="925811" cy="723816"/>
          </a:xfrm>
          <a:custGeom>
            <a:avLst/>
            <a:gdLst/>
            <a:ahLst/>
            <a:cxnLst/>
            <a:rect r="r" b="b" t="t" l="l"/>
            <a:pathLst>
              <a:path h="723816" w="925811">
                <a:moveTo>
                  <a:pt x="0" y="0"/>
                </a:moveTo>
                <a:lnTo>
                  <a:pt x="925811" y="0"/>
                </a:lnTo>
                <a:lnTo>
                  <a:pt x="925811" y="723816"/>
                </a:lnTo>
                <a:lnTo>
                  <a:pt x="0" y="723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4533" y="2163481"/>
            <a:ext cx="14827463" cy="640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7"/>
              </a:lnSpc>
            </a:pPr>
            <a:r>
              <a:rPr lang="en-US" b="true" sz="7999" spc="7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Microestación Meteorológica para Campesinos en Antioquia</a:t>
            </a:r>
          </a:p>
          <a:p>
            <a:pPr algn="ctr">
              <a:lnSpc>
                <a:spcPts val="1004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42356" y="855387"/>
            <a:ext cx="3096707" cy="1734156"/>
          </a:xfrm>
          <a:custGeom>
            <a:avLst/>
            <a:gdLst/>
            <a:ahLst/>
            <a:cxnLst/>
            <a:rect r="r" b="b" t="t" l="l"/>
            <a:pathLst>
              <a:path h="1734156" w="3096707">
                <a:moveTo>
                  <a:pt x="0" y="0"/>
                </a:moveTo>
                <a:lnTo>
                  <a:pt x="3096707" y="0"/>
                </a:lnTo>
                <a:lnTo>
                  <a:pt x="3096707" y="1734156"/>
                </a:lnTo>
                <a:lnTo>
                  <a:pt x="0" y="1734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72726" y="7558593"/>
            <a:ext cx="11142547" cy="1005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9"/>
              </a:lnSpc>
            </a:pPr>
            <a:r>
              <a:rPr lang="en-US" sz="3200" spc="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Innovación tecnológica para mejorar la productividad agrícola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62774" y="9258300"/>
            <a:ext cx="3276289" cy="19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91"/>
              </a:lnSpc>
            </a:pPr>
            <a:r>
              <a:rPr lang="en-US" sz="1346" spc="12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Santiago Bedoya Corrales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8071089"/>
            <a:ext cx="3096707" cy="1734156"/>
          </a:xfrm>
          <a:custGeom>
            <a:avLst/>
            <a:gdLst/>
            <a:ahLst/>
            <a:cxnLst/>
            <a:rect r="r" b="b" t="t" l="l"/>
            <a:pathLst>
              <a:path h="1734156" w="3096707">
                <a:moveTo>
                  <a:pt x="0" y="0"/>
                </a:moveTo>
                <a:lnTo>
                  <a:pt x="3096707" y="0"/>
                </a:lnTo>
                <a:lnTo>
                  <a:pt x="3096707" y="1734156"/>
                </a:lnTo>
                <a:lnTo>
                  <a:pt x="0" y="1734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E7D32">
                <a:alpha val="100000"/>
              </a:srgbClr>
            </a:gs>
            <a:gs pos="100000">
              <a:srgbClr val="1976D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80629" y="1554505"/>
            <a:ext cx="9693021" cy="2213639"/>
            <a:chOff x="0" y="0"/>
            <a:chExt cx="2552894" cy="5830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2894" cy="583016"/>
            </a:xfrm>
            <a:custGeom>
              <a:avLst/>
              <a:gdLst/>
              <a:ahLst/>
              <a:cxnLst/>
              <a:rect r="r" b="b" t="t" l="l"/>
              <a:pathLst>
                <a:path h="583016" w="2552894">
                  <a:moveTo>
                    <a:pt x="8786" y="0"/>
                  </a:moveTo>
                  <a:lnTo>
                    <a:pt x="2544108" y="0"/>
                  </a:lnTo>
                  <a:cubicBezTo>
                    <a:pt x="2546439" y="0"/>
                    <a:pt x="2548673" y="926"/>
                    <a:pt x="2550321" y="2573"/>
                  </a:cubicBezTo>
                  <a:cubicBezTo>
                    <a:pt x="2551969" y="4221"/>
                    <a:pt x="2552894" y="6456"/>
                    <a:pt x="2552894" y="8786"/>
                  </a:cubicBezTo>
                  <a:lnTo>
                    <a:pt x="2552894" y="574230"/>
                  </a:lnTo>
                  <a:cubicBezTo>
                    <a:pt x="2552894" y="579083"/>
                    <a:pt x="2548961" y="583016"/>
                    <a:pt x="2544108" y="583016"/>
                  </a:cubicBezTo>
                  <a:lnTo>
                    <a:pt x="8786" y="583016"/>
                  </a:lnTo>
                  <a:cubicBezTo>
                    <a:pt x="3934" y="583016"/>
                    <a:pt x="0" y="579083"/>
                    <a:pt x="0" y="574230"/>
                  </a:cubicBezTo>
                  <a:lnTo>
                    <a:pt x="0" y="8786"/>
                  </a:lnTo>
                  <a:cubicBezTo>
                    <a:pt x="0" y="3934"/>
                    <a:pt x="3934" y="0"/>
                    <a:pt x="8786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52894" cy="630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80629" y="4124242"/>
            <a:ext cx="9693021" cy="2213639"/>
            <a:chOff x="0" y="0"/>
            <a:chExt cx="2552894" cy="583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52894" cy="583016"/>
            </a:xfrm>
            <a:custGeom>
              <a:avLst/>
              <a:gdLst/>
              <a:ahLst/>
              <a:cxnLst/>
              <a:rect r="r" b="b" t="t" l="l"/>
              <a:pathLst>
                <a:path h="583016" w="2552894">
                  <a:moveTo>
                    <a:pt x="8786" y="0"/>
                  </a:moveTo>
                  <a:lnTo>
                    <a:pt x="2544108" y="0"/>
                  </a:lnTo>
                  <a:cubicBezTo>
                    <a:pt x="2546439" y="0"/>
                    <a:pt x="2548673" y="926"/>
                    <a:pt x="2550321" y="2573"/>
                  </a:cubicBezTo>
                  <a:cubicBezTo>
                    <a:pt x="2551969" y="4221"/>
                    <a:pt x="2552894" y="6456"/>
                    <a:pt x="2552894" y="8786"/>
                  </a:cubicBezTo>
                  <a:lnTo>
                    <a:pt x="2552894" y="574230"/>
                  </a:lnTo>
                  <a:cubicBezTo>
                    <a:pt x="2552894" y="579083"/>
                    <a:pt x="2548961" y="583016"/>
                    <a:pt x="2544108" y="583016"/>
                  </a:cubicBezTo>
                  <a:lnTo>
                    <a:pt x="8786" y="583016"/>
                  </a:lnTo>
                  <a:cubicBezTo>
                    <a:pt x="3934" y="583016"/>
                    <a:pt x="0" y="579083"/>
                    <a:pt x="0" y="574230"/>
                  </a:cubicBezTo>
                  <a:lnTo>
                    <a:pt x="0" y="8786"/>
                  </a:lnTo>
                  <a:cubicBezTo>
                    <a:pt x="0" y="3934"/>
                    <a:pt x="3934" y="0"/>
                    <a:pt x="8786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552894" cy="630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01381" y="1562317"/>
            <a:ext cx="211970" cy="2205827"/>
            <a:chOff x="0" y="0"/>
            <a:chExt cx="55828" cy="580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828" cy="580958"/>
            </a:xfrm>
            <a:custGeom>
              <a:avLst/>
              <a:gdLst/>
              <a:ahLst/>
              <a:cxnLst/>
              <a:rect r="r" b="b" t="t" l="l"/>
              <a:pathLst>
                <a:path h="580958" w="5582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01381" y="4132054"/>
            <a:ext cx="211970" cy="2205827"/>
            <a:chOff x="0" y="0"/>
            <a:chExt cx="55828" cy="5809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828" cy="580958"/>
            </a:xfrm>
            <a:custGeom>
              <a:avLst/>
              <a:gdLst/>
              <a:ahLst/>
              <a:cxnLst/>
              <a:rect r="r" b="b" t="t" l="l"/>
              <a:pathLst>
                <a:path h="580958" w="5582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75327" y="4840522"/>
            <a:ext cx="915182" cy="913379"/>
          </a:xfrm>
          <a:custGeom>
            <a:avLst/>
            <a:gdLst/>
            <a:ahLst/>
            <a:cxnLst/>
            <a:rect r="r" b="b" t="t" l="l"/>
            <a:pathLst>
              <a:path h="913379" w="915182">
                <a:moveTo>
                  <a:pt x="0" y="0"/>
                </a:moveTo>
                <a:lnTo>
                  <a:pt x="915182" y="0"/>
                </a:lnTo>
                <a:lnTo>
                  <a:pt x="915182" y="913379"/>
                </a:lnTo>
                <a:lnTo>
                  <a:pt x="0" y="913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26292" y="2251648"/>
            <a:ext cx="981141" cy="1004893"/>
          </a:xfrm>
          <a:custGeom>
            <a:avLst/>
            <a:gdLst/>
            <a:ahLst/>
            <a:cxnLst/>
            <a:rect r="r" b="b" t="t" l="l"/>
            <a:pathLst>
              <a:path h="1004893" w="981141">
                <a:moveTo>
                  <a:pt x="0" y="0"/>
                </a:moveTo>
                <a:lnTo>
                  <a:pt x="981141" y="0"/>
                </a:lnTo>
                <a:lnTo>
                  <a:pt x="981141" y="1004893"/>
                </a:lnTo>
                <a:lnTo>
                  <a:pt x="0" y="1004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80629" y="6518856"/>
            <a:ext cx="9693021" cy="2213639"/>
            <a:chOff x="0" y="0"/>
            <a:chExt cx="2552894" cy="5830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52894" cy="583016"/>
            </a:xfrm>
            <a:custGeom>
              <a:avLst/>
              <a:gdLst/>
              <a:ahLst/>
              <a:cxnLst/>
              <a:rect r="r" b="b" t="t" l="l"/>
              <a:pathLst>
                <a:path h="583016" w="2552894">
                  <a:moveTo>
                    <a:pt x="8786" y="0"/>
                  </a:moveTo>
                  <a:lnTo>
                    <a:pt x="2544108" y="0"/>
                  </a:lnTo>
                  <a:cubicBezTo>
                    <a:pt x="2546439" y="0"/>
                    <a:pt x="2548673" y="926"/>
                    <a:pt x="2550321" y="2573"/>
                  </a:cubicBezTo>
                  <a:cubicBezTo>
                    <a:pt x="2551969" y="4221"/>
                    <a:pt x="2552894" y="6456"/>
                    <a:pt x="2552894" y="8786"/>
                  </a:cubicBezTo>
                  <a:lnTo>
                    <a:pt x="2552894" y="574230"/>
                  </a:lnTo>
                  <a:cubicBezTo>
                    <a:pt x="2552894" y="579083"/>
                    <a:pt x="2548961" y="583016"/>
                    <a:pt x="2544108" y="583016"/>
                  </a:cubicBezTo>
                  <a:lnTo>
                    <a:pt x="8786" y="583016"/>
                  </a:lnTo>
                  <a:cubicBezTo>
                    <a:pt x="3934" y="583016"/>
                    <a:pt x="0" y="579083"/>
                    <a:pt x="0" y="574230"/>
                  </a:cubicBezTo>
                  <a:lnTo>
                    <a:pt x="0" y="8786"/>
                  </a:lnTo>
                  <a:cubicBezTo>
                    <a:pt x="0" y="3934"/>
                    <a:pt x="3934" y="0"/>
                    <a:pt x="8786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552894" cy="630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01381" y="6526668"/>
            <a:ext cx="211970" cy="2205827"/>
            <a:chOff x="0" y="0"/>
            <a:chExt cx="55828" cy="5809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828" cy="580958"/>
            </a:xfrm>
            <a:custGeom>
              <a:avLst/>
              <a:gdLst/>
              <a:ahLst/>
              <a:cxnLst/>
              <a:rect r="r" b="b" t="t" l="l"/>
              <a:pathLst>
                <a:path h="580958" w="5582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875327" y="7236203"/>
            <a:ext cx="979142" cy="913379"/>
          </a:xfrm>
          <a:custGeom>
            <a:avLst/>
            <a:gdLst/>
            <a:ahLst/>
            <a:cxnLst/>
            <a:rect r="r" b="b" t="t" l="l"/>
            <a:pathLst>
              <a:path h="913379" w="979142">
                <a:moveTo>
                  <a:pt x="0" y="0"/>
                </a:moveTo>
                <a:lnTo>
                  <a:pt x="979142" y="0"/>
                </a:lnTo>
                <a:lnTo>
                  <a:pt x="979142" y="913379"/>
                </a:lnTo>
                <a:lnTo>
                  <a:pt x="0" y="913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183807" y="2762721"/>
            <a:ext cx="6430415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OpenWeatherMap ☁️ → 85%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ThingSpeak 📡 → 79%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52484" y="4792897"/>
            <a:ext cx="7152750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Datos recolectados en campo (1 mes)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Comparación con plataformas y mediciones reales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83807" y="1635799"/>
            <a:ext cx="7289317" cy="117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b="true" sz="3600" spc="3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📊 Precisión en datos climáticos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83807" y="4176522"/>
            <a:ext cx="6847867" cy="60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b="true" sz="3600" spc="3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📌 Metodología: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9688" y="4138422"/>
            <a:ext cx="7850941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Comparativa de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9688" y="5048250"/>
            <a:ext cx="5389245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6ABB43"/>
                </a:solidFill>
                <a:latin typeface="Poppins Bold"/>
                <a:ea typeface="Poppins Bold"/>
                <a:cs typeface="Poppins Bold"/>
                <a:sym typeface="Poppins Bold"/>
              </a:rPr>
              <a:t>Efectividad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52484" y="7379310"/>
            <a:ext cx="7152750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✔️ Más precisión = Mejores decisiones para agricultores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52484" y="6633156"/>
            <a:ext cx="6847867" cy="60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b="true" sz="3600" spc="3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🔍 Resultado: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E7D32">
                <a:alpha val="100000"/>
              </a:srgbClr>
            </a:gs>
            <a:gs pos="100000">
              <a:srgbClr val="1976D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81824" y="-7719952"/>
            <a:ext cx="16683574" cy="13745924"/>
            <a:chOff x="0" y="0"/>
            <a:chExt cx="98650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504" cy="812800"/>
            </a:xfrm>
            <a:custGeom>
              <a:avLst/>
              <a:gdLst/>
              <a:ahLst/>
              <a:cxnLst/>
              <a:rect r="r" b="b" t="t" l="l"/>
              <a:pathLst>
                <a:path h="812800" w="986504">
                  <a:moveTo>
                    <a:pt x="493252" y="0"/>
                  </a:moveTo>
                  <a:cubicBezTo>
                    <a:pt x="220836" y="0"/>
                    <a:pt x="0" y="181951"/>
                    <a:pt x="0" y="406400"/>
                  </a:cubicBezTo>
                  <a:cubicBezTo>
                    <a:pt x="0" y="630849"/>
                    <a:pt x="220836" y="812800"/>
                    <a:pt x="493252" y="812800"/>
                  </a:cubicBezTo>
                  <a:cubicBezTo>
                    <a:pt x="765668" y="812800"/>
                    <a:pt x="986504" y="630849"/>
                    <a:pt x="986504" y="406400"/>
                  </a:cubicBezTo>
                  <a:cubicBezTo>
                    <a:pt x="986504" y="181951"/>
                    <a:pt x="765668" y="0"/>
                    <a:pt x="4932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gradFill>
                <a:gsLst>
                  <a:gs pos="0">
                    <a:srgbClr val="2B2B2B">
                      <a:alpha val="100000"/>
                    </a:srgbClr>
                  </a:gs>
                  <a:gs pos="100000">
                    <a:srgbClr val="69BC4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92485" y="28575"/>
              <a:ext cx="80153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24363" y="376366"/>
            <a:ext cx="1055766" cy="10557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14725" y="5266284"/>
            <a:ext cx="1055766" cy="10557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899191" y="-614334"/>
            <a:ext cx="4710817" cy="5880618"/>
          </a:xfrm>
          <a:custGeom>
            <a:avLst/>
            <a:gdLst/>
            <a:ahLst/>
            <a:cxnLst/>
            <a:rect r="r" b="b" t="t" l="l"/>
            <a:pathLst>
              <a:path h="5880618" w="4710817">
                <a:moveTo>
                  <a:pt x="0" y="0"/>
                </a:moveTo>
                <a:lnTo>
                  <a:pt x="4710817" y="0"/>
                </a:lnTo>
                <a:lnTo>
                  <a:pt x="4710817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21256" y="2233254"/>
            <a:ext cx="866198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🔹 Riego optimizado y menor desperdicio de agua.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19107" y="7125960"/>
            <a:ext cx="809516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🔹 Protege el suelo y ayuda a adaptarse al clima.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45639" y="1476969"/>
            <a:ext cx="5977268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💧 Uso eficiente del agua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77882" y="6369675"/>
            <a:ext cx="8777618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🌱 Protección de los ecosistemas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34620" y="462611"/>
            <a:ext cx="1235253" cy="75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b="true" sz="41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24982" y="5352529"/>
            <a:ext cx="1235253" cy="75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b="true" sz="41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5486" y="6626047"/>
            <a:ext cx="8669126" cy="195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🍃 Agricultura sostenible,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5486" y="8488375"/>
            <a:ext cx="7873621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6ABB43"/>
                </a:solidFill>
                <a:latin typeface="Poppins Bold"/>
                <a:ea typeface="Poppins Bold"/>
                <a:cs typeface="Poppins Bold"/>
                <a:sym typeface="Poppins Bold"/>
              </a:rPr>
              <a:t>futuro seguro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675" y="0"/>
            <a:ext cx="3422913" cy="10287000"/>
            <a:chOff x="0" y="0"/>
            <a:chExt cx="53029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99" cy="1593725"/>
            </a:xfrm>
            <a:custGeom>
              <a:avLst/>
              <a:gdLst/>
              <a:ahLst/>
              <a:cxnLst/>
              <a:rect r="r" b="b" t="t" l="l"/>
              <a:pathLst>
                <a:path h="1593725" w="530299">
                  <a:moveTo>
                    <a:pt x="0" y="0"/>
                  </a:moveTo>
                  <a:lnTo>
                    <a:pt x="530299" y="0"/>
                  </a:lnTo>
                  <a:lnTo>
                    <a:pt x="53029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35756" t="0" r="-16544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2322051">
            <a:off x="3462027" y="3345419"/>
            <a:ext cx="16913687" cy="2890703"/>
          </a:xfrm>
          <a:custGeom>
            <a:avLst/>
            <a:gdLst/>
            <a:ahLst/>
            <a:cxnLst/>
            <a:rect r="r" b="b" t="t" l="l"/>
            <a:pathLst>
              <a:path h="2890703" w="16913687">
                <a:moveTo>
                  <a:pt x="0" y="0"/>
                </a:moveTo>
                <a:lnTo>
                  <a:pt x="16913687" y="0"/>
                </a:lnTo>
                <a:lnTo>
                  <a:pt x="16913687" y="2890703"/>
                </a:lnTo>
                <a:lnTo>
                  <a:pt x="0" y="289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87842" y="3914071"/>
            <a:ext cx="7315280" cy="2477149"/>
            <a:chOff x="0" y="0"/>
            <a:chExt cx="1926658" cy="6524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6658" cy="652418"/>
            </a:xfrm>
            <a:custGeom>
              <a:avLst/>
              <a:gdLst/>
              <a:ahLst/>
              <a:cxnLst/>
              <a:rect r="r" b="b" t="t" l="l"/>
              <a:pathLst>
                <a:path h="652418" w="1926658">
                  <a:moveTo>
                    <a:pt x="11642" y="0"/>
                  </a:moveTo>
                  <a:lnTo>
                    <a:pt x="1915017" y="0"/>
                  </a:lnTo>
                  <a:cubicBezTo>
                    <a:pt x="1918104" y="0"/>
                    <a:pt x="1921065" y="1227"/>
                    <a:pt x="1923248" y="3410"/>
                  </a:cubicBezTo>
                  <a:cubicBezTo>
                    <a:pt x="1925432" y="5593"/>
                    <a:pt x="1926658" y="8554"/>
                    <a:pt x="1926658" y="11642"/>
                  </a:cubicBezTo>
                  <a:lnTo>
                    <a:pt x="1926658" y="640776"/>
                  </a:lnTo>
                  <a:cubicBezTo>
                    <a:pt x="1926658" y="643864"/>
                    <a:pt x="1925432" y="646825"/>
                    <a:pt x="1923248" y="649008"/>
                  </a:cubicBezTo>
                  <a:cubicBezTo>
                    <a:pt x="1921065" y="651191"/>
                    <a:pt x="1918104" y="652418"/>
                    <a:pt x="1915017" y="652418"/>
                  </a:cubicBezTo>
                  <a:lnTo>
                    <a:pt x="11642" y="652418"/>
                  </a:lnTo>
                  <a:cubicBezTo>
                    <a:pt x="8554" y="652418"/>
                    <a:pt x="5593" y="651191"/>
                    <a:pt x="3410" y="649008"/>
                  </a:cubicBezTo>
                  <a:cubicBezTo>
                    <a:pt x="1227" y="646825"/>
                    <a:pt x="0" y="643864"/>
                    <a:pt x="0" y="640776"/>
                  </a:cubicBezTo>
                  <a:lnTo>
                    <a:pt x="0" y="11642"/>
                  </a:lnTo>
                  <a:cubicBezTo>
                    <a:pt x="0" y="8554"/>
                    <a:pt x="1227" y="5593"/>
                    <a:pt x="3410" y="3410"/>
                  </a:cubicBezTo>
                  <a:cubicBezTo>
                    <a:pt x="5593" y="1227"/>
                    <a:pt x="8554" y="0"/>
                    <a:pt x="11642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26658" cy="700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23629" y="7346608"/>
            <a:ext cx="6886655" cy="2477149"/>
            <a:chOff x="0" y="0"/>
            <a:chExt cx="1813769" cy="6524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13769" cy="652418"/>
            </a:xfrm>
            <a:custGeom>
              <a:avLst/>
              <a:gdLst/>
              <a:ahLst/>
              <a:cxnLst/>
              <a:rect r="r" b="b" t="t" l="l"/>
              <a:pathLst>
                <a:path h="652418" w="1813769">
                  <a:moveTo>
                    <a:pt x="12366" y="0"/>
                  </a:moveTo>
                  <a:lnTo>
                    <a:pt x="1801403" y="0"/>
                  </a:lnTo>
                  <a:cubicBezTo>
                    <a:pt x="1808233" y="0"/>
                    <a:pt x="1813769" y="5536"/>
                    <a:pt x="1813769" y="12366"/>
                  </a:cubicBezTo>
                  <a:lnTo>
                    <a:pt x="1813769" y="640052"/>
                  </a:lnTo>
                  <a:cubicBezTo>
                    <a:pt x="1813769" y="643331"/>
                    <a:pt x="1812467" y="646477"/>
                    <a:pt x="1810147" y="648796"/>
                  </a:cubicBezTo>
                  <a:cubicBezTo>
                    <a:pt x="1807828" y="651115"/>
                    <a:pt x="1804683" y="652418"/>
                    <a:pt x="1801403" y="652418"/>
                  </a:cubicBezTo>
                  <a:lnTo>
                    <a:pt x="12366" y="652418"/>
                  </a:lnTo>
                  <a:cubicBezTo>
                    <a:pt x="9086" y="652418"/>
                    <a:pt x="5941" y="651115"/>
                    <a:pt x="3622" y="648796"/>
                  </a:cubicBezTo>
                  <a:cubicBezTo>
                    <a:pt x="1303" y="646477"/>
                    <a:pt x="0" y="643331"/>
                    <a:pt x="0" y="640052"/>
                  </a:cubicBezTo>
                  <a:lnTo>
                    <a:pt x="0" y="12366"/>
                  </a:lnTo>
                  <a:cubicBezTo>
                    <a:pt x="0" y="9086"/>
                    <a:pt x="1303" y="5941"/>
                    <a:pt x="3622" y="3622"/>
                  </a:cubicBezTo>
                  <a:cubicBezTo>
                    <a:pt x="5941" y="1303"/>
                    <a:pt x="9086" y="0"/>
                    <a:pt x="12366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13769" cy="700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523629" y="3914071"/>
            <a:ext cx="6886655" cy="2477149"/>
            <a:chOff x="0" y="0"/>
            <a:chExt cx="1813769" cy="6524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13769" cy="652418"/>
            </a:xfrm>
            <a:custGeom>
              <a:avLst/>
              <a:gdLst/>
              <a:ahLst/>
              <a:cxnLst/>
              <a:rect r="r" b="b" t="t" l="l"/>
              <a:pathLst>
                <a:path h="652418" w="1813769">
                  <a:moveTo>
                    <a:pt x="12366" y="0"/>
                  </a:moveTo>
                  <a:lnTo>
                    <a:pt x="1801403" y="0"/>
                  </a:lnTo>
                  <a:cubicBezTo>
                    <a:pt x="1808233" y="0"/>
                    <a:pt x="1813769" y="5536"/>
                    <a:pt x="1813769" y="12366"/>
                  </a:cubicBezTo>
                  <a:lnTo>
                    <a:pt x="1813769" y="640052"/>
                  </a:lnTo>
                  <a:cubicBezTo>
                    <a:pt x="1813769" y="643331"/>
                    <a:pt x="1812467" y="646477"/>
                    <a:pt x="1810147" y="648796"/>
                  </a:cubicBezTo>
                  <a:cubicBezTo>
                    <a:pt x="1807828" y="651115"/>
                    <a:pt x="1804683" y="652418"/>
                    <a:pt x="1801403" y="652418"/>
                  </a:cubicBezTo>
                  <a:lnTo>
                    <a:pt x="12366" y="652418"/>
                  </a:lnTo>
                  <a:cubicBezTo>
                    <a:pt x="9086" y="652418"/>
                    <a:pt x="5941" y="651115"/>
                    <a:pt x="3622" y="648796"/>
                  </a:cubicBezTo>
                  <a:cubicBezTo>
                    <a:pt x="1303" y="646477"/>
                    <a:pt x="0" y="643331"/>
                    <a:pt x="0" y="640052"/>
                  </a:cubicBezTo>
                  <a:lnTo>
                    <a:pt x="0" y="12366"/>
                  </a:lnTo>
                  <a:cubicBezTo>
                    <a:pt x="0" y="9086"/>
                    <a:pt x="1303" y="5941"/>
                    <a:pt x="3622" y="3622"/>
                  </a:cubicBezTo>
                  <a:cubicBezTo>
                    <a:pt x="5941" y="1303"/>
                    <a:pt x="9086" y="0"/>
                    <a:pt x="12366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813769" cy="700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399345" y="1956493"/>
            <a:ext cx="14021880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2E7D32"/>
                </a:solidFill>
                <a:latin typeface="Poppins Bold"/>
                <a:ea typeface="Poppins Bold"/>
                <a:cs typeface="Poppins Bold"/>
                <a:sym typeface="Poppins Bold"/>
              </a:rPr>
              <a:t>📌 De la idea al impacto real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46763" y="4093540"/>
            <a:ext cx="571861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1️⃣Pruebas piloto 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46763" y="7466058"/>
            <a:ext cx="606151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3️⃣ Expansión nacional 🌍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87842" y="4093540"/>
            <a:ext cx="779506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2️⃣Producción y distribución🏭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46763" y="4855620"/>
            <a:ext cx="6787347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🔹 Pruebas en 10 fincas y mejoras con feedback.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746763" y="8231868"/>
            <a:ext cx="5882437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🔹 Expansión en Colombia y alianzas estratégicas.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954288" y="4961835"/>
            <a:ext cx="5718619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🔹 500 unidades en un año y capacitación a campesinos.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E7D32">
                <a:alpha val="100000"/>
              </a:srgbClr>
            </a:gs>
            <a:gs pos="100000">
              <a:srgbClr val="1976D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13829" y="1837412"/>
            <a:ext cx="10245471" cy="2636803"/>
            <a:chOff x="0" y="0"/>
            <a:chExt cx="2698396" cy="694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8396" cy="694467"/>
            </a:xfrm>
            <a:custGeom>
              <a:avLst/>
              <a:gdLst/>
              <a:ahLst/>
              <a:cxnLst/>
              <a:rect r="r" b="b" t="t" l="l"/>
              <a:pathLst>
                <a:path h="694467" w="2698396">
                  <a:moveTo>
                    <a:pt x="8312" y="0"/>
                  </a:moveTo>
                  <a:lnTo>
                    <a:pt x="2690083" y="0"/>
                  </a:lnTo>
                  <a:cubicBezTo>
                    <a:pt x="2694674" y="0"/>
                    <a:pt x="2698396" y="3721"/>
                    <a:pt x="2698396" y="8312"/>
                  </a:cubicBezTo>
                  <a:lnTo>
                    <a:pt x="2698396" y="686155"/>
                  </a:lnTo>
                  <a:cubicBezTo>
                    <a:pt x="2698396" y="688359"/>
                    <a:pt x="2697520" y="690473"/>
                    <a:pt x="2695961" y="692032"/>
                  </a:cubicBezTo>
                  <a:cubicBezTo>
                    <a:pt x="2694402" y="693591"/>
                    <a:pt x="2692288" y="694467"/>
                    <a:pt x="2690083" y="694467"/>
                  </a:cubicBezTo>
                  <a:lnTo>
                    <a:pt x="8312" y="694467"/>
                  </a:lnTo>
                  <a:cubicBezTo>
                    <a:pt x="6108" y="694467"/>
                    <a:pt x="3993" y="693591"/>
                    <a:pt x="2435" y="692032"/>
                  </a:cubicBezTo>
                  <a:cubicBezTo>
                    <a:pt x="876" y="690473"/>
                    <a:pt x="0" y="688359"/>
                    <a:pt x="0" y="686155"/>
                  </a:cubicBezTo>
                  <a:lnTo>
                    <a:pt x="0" y="8312"/>
                  </a:lnTo>
                  <a:cubicBezTo>
                    <a:pt x="0" y="6108"/>
                    <a:pt x="876" y="3993"/>
                    <a:pt x="2435" y="2435"/>
                  </a:cubicBezTo>
                  <a:cubicBezTo>
                    <a:pt x="3993" y="876"/>
                    <a:pt x="6108" y="0"/>
                    <a:pt x="8312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98396" cy="742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13829" y="4898385"/>
            <a:ext cx="10245471" cy="2636803"/>
            <a:chOff x="0" y="0"/>
            <a:chExt cx="2698396" cy="694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98396" cy="694467"/>
            </a:xfrm>
            <a:custGeom>
              <a:avLst/>
              <a:gdLst/>
              <a:ahLst/>
              <a:cxnLst/>
              <a:rect r="r" b="b" t="t" l="l"/>
              <a:pathLst>
                <a:path h="694467" w="2698396">
                  <a:moveTo>
                    <a:pt x="8312" y="0"/>
                  </a:moveTo>
                  <a:lnTo>
                    <a:pt x="2690083" y="0"/>
                  </a:lnTo>
                  <a:cubicBezTo>
                    <a:pt x="2694674" y="0"/>
                    <a:pt x="2698396" y="3721"/>
                    <a:pt x="2698396" y="8312"/>
                  </a:cubicBezTo>
                  <a:lnTo>
                    <a:pt x="2698396" y="686155"/>
                  </a:lnTo>
                  <a:cubicBezTo>
                    <a:pt x="2698396" y="688359"/>
                    <a:pt x="2697520" y="690473"/>
                    <a:pt x="2695961" y="692032"/>
                  </a:cubicBezTo>
                  <a:cubicBezTo>
                    <a:pt x="2694402" y="693591"/>
                    <a:pt x="2692288" y="694467"/>
                    <a:pt x="2690083" y="694467"/>
                  </a:cubicBezTo>
                  <a:lnTo>
                    <a:pt x="8312" y="694467"/>
                  </a:lnTo>
                  <a:cubicBezTo>
                    <a:pt x="6108" y="694467"/>
                    <a:pt x="3993" y="693591"/>
                    <a:pt x="2435" y="692032"/>
                  </a:cubicBezTo>
                  <a:cubicBezTo>
                    <a:pt x="876" y="690473"/>
                    <a:pt x="0" y="688359"/>
                    <a:pt x="0" y="686155"/>
                  </a:cubicBezTo>
                  <a:lnTo>
                    <a:pt x="0" y="8312"/>
                  </a:lnTo>
                  <a:cubicBezTo>
                    <a:pt x="0" y="6108"/>
                    <a:pt x="876" y="3993"/>
                    <a:pt x="2435" y="2435"/>
                  </a:cubicBezTo>
                  <a:cubicBezTo>
                    <a:pt x="3993" y="876"/>
                    <a:pt x="6108" y="0"/>
                    <a:pt x="8312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698396" cy="742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35764" y="1846718"/>
            <a:ext cx="224051" cy="2627497"/>
            <a:chOff x="0" y="0"/>
            <a:chExt cx="59009" cy="692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009" cy="692016"/>
            </a:xfrm>
            <a:custGeom>
              <a:avLst/>
              <a:gdLst/>
              <a:ahLst/>
              <a:cxnLst/>
              <a:rect r="r" b="b" t="t" l="l"/>
              <a:pathLst>
                <a:path h="692016" w="59009">
                  <a:moveTo>
                    <a:pt x="0" y="0"/>
                  </a:moveTo>
                  <a:lnTo>
                    <a:pt x="59009" y="0"/>
                  </a:lnTo>
                  <a:lnTo>
                    <a:pt x="59009" y="692016"/>
                  </a:lnTo>
                  <a:lnTo>
                    <a:pt x="0" y="692016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9009" cy="739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35764" y="4907691"/>
            <a:ext cx="224051" cy="2627497"/>
            <a:chOff x="0" y="0"/>
            <a:chExt cx="59009" cy="6920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009" cy="692016"/>
            </a:xfrm>
            <a:custGeom>
              <a:avLst/>
              <a:gdLst/>
              <a:ahLst/>
              <a:cxnLst/>
              <a:rect r="r" b="b" t="t" l="l"/>
              <a:pathLst>
                <a:path h="692016" w="59009">
                  <a:moveTo>
                    <a:pt x="0" y="0"/>
                  </a:moveTo>
                  <a:lnTo>
                    <a:pt x="59009" y="0"/>
                  </a:lnTo>
                  <a:lnTo>
                    <a:pt x="59009" y="692016"/>
                  </a:lnTo>
                  <a:lnTo>
                    <a:pt x="0" y="692016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9009" cy="739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754372" y="5559056"/>
            <a:ext cx="915182" cy="913379"/>
          </a:xfrm>
          <a:custGeom>
            <a:avLst/>
            <a:gdLst/>
            <a:ahLst/>
            <a:cxnLst/>
            <a:rect r="r" b="b" t="t" l="l"/>
            <a:pathLst>
              <a:path h="913379" w="915182">
                <a:moveTo>
                  <a:pt x="0" y="0"/>
                </a:moveTo>
                <a:lnTo>
                  <a:pt x="915182" y="0"/>
                </a:lnTo>
                <a:lnTo>
                  <a:pt x="915182" y="913379"/>
                </a:lnTo>
                <a:lnTo>
                  <a:pt x="0" y="913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88413" y="2778726"/>
            <a:ext cx="981141" cy="1004893"/>
          </a:xfrm>
          <a:custGeom>
            <a:avLst/>
            <a:gdLst/>
            <a:ahLst/>
            <a:cxnLst/>
            <a:rect r="r" b="b" t="t" l="l"/>
            <a:pathLst>
              <a:path h="1004893" w="981141">
                <a:moveTo>
                  <a:pt x="0" y="0"/>
                </a:moveTo>
                <a:lnTo>
                  <a:pt x="981141" y="0"/>
                </a:lnTo>
                <a:lnTo>
                  <a:pt x="981141" y="1004892"/>
                </a:lnTo>
                <a:lnTo>
                  <a:pt x="0" y="100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44000" y="2609072"/>
            <a:ext cx="8115300" cy="117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b="true" sz="3600" spc="3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💲  Costo accesible, alto impacto en la productividad.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5319841"/>
            <a:ext cx="7838467" cy="174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b="true" sz="3600" spc="3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⏳ Retorno de inversión en pocos meses, gracias a la reducción de pérdidas.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109" y="3185922"/>
            <a:ext cx="5827395" cy="195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💡 Inversión inteligente,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1109" y="5076047"/>
            <a:ext cx="5389245" cy="195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6ABB43"/>
                </a:solidFill>
                <a:latin typeface="Poppins Bold"/>
                <a:ea typeface="Poppins Bold"/>
                <a:cs typeface="Poppins Bold"/>
                <a:sym typeface="Poppins Bold"/>
              </a:rPr>
              <a:t>grandes beneficios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709133" cy="10287000"/>
            <a:chOff x="0" y="0"/>
            <a:chExt cx="41971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9716" cy="1593725"/>
            </a:xfrm>
            <a:custGeom>
              <a:avLst/>
              <a:gdLst/>
              <a:ahLst/>
              <a:cxnLst/>
              <a:rect r="r" b="b" t="t" l="l"/>
              <a:pathLst>
                <a:path h="1593725" w="419716">
                  <a:moveTo>
                    <a:pt x="0" y="0"/>
                  </a:moveTo>
                  <a:lnTo>
                    <a:pt x="419716" y="0"/>
                  </a:lnTo>
                  <a:lnTo>
                    <a:pt x="41971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-18444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2322051">
            <a:off x="3519177" y="3511385"/>
            <a:ext cx="16913687" cy="2890703"/>
          </a:xfrm>
          <a:custGeom>
            <a:avLst/>
            <a:gdLst/>
            <a:ahLst/>
            <a:cxnLst/>
            <a:rect r="r" b="b" t="t" l="l"/>
            <a:pathLst>
              <a:path h="2890703" w="16913687">
                <a:moveTo>
                  <a:pt x="0" y="0"/>
                </a:moveTo>
                <a:lnTo>
                  <a:pt x="16913687" y="0"/>
                </a:lnTo>
                <a:lnTo>
                  <a:pt x="16913687" y="2890703"/>
                </a:lnTo>
                <a:lnTo>
                  <a:pt x="0" y="289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37420" y="708718"/>
            <a:ext cx="12304143" cy="195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2E7D32"/>
                </a:solidFill>
                <a:latin typeface="Poppins Bold"/>
                <a:ea typeface="Poppins Bold"/>
                <a:cs typeface="Poppins Bold"/>
                <a:sym typeface="Poppins Bold"/>
              </a:rPr>
              <a:t>🌍 Transformando la agricultura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82305" y="1632643"/>
            <a:ext cx="6587431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03180C"/>
                </a:solidFill>
                <a:latin typeface="Poppins Bold"/>
                <a:ea typeface="Poppins Bold"/>
                <a:cs typeface="Poppins Bold"/>
                <a:sym typeface="Poppins Bold"/>
              </a:rPr>
              <a:t>en Antioquia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500103" y="7064621"/>
            <a:ext cx="6759197" cy="2644837"/>
            <a:chOff x="0" y="0"/>
            <a:chExt cx="1780200" cy="6965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80200" cy="696583"/>
            </a:xfrm>
            <a:custGeom>
              <a:avLst/>
              <a:gdLst/>
              <a:ahLst/>
              <a:cxnLst/>
              <a:rect r="r" b="b" t="t" l="l"/>
              <a:pathLst>
                <a:path h="696583" w="1780200">
                  <a:moveTo>
                    <a:pt x="12599" y="0"/>
                  </a:moveTo>
                  <a:lnTo>
                    <a:pt x="1767601" y="0"/>
                  </a:lnTo>
                  <a:cubicBezTo>
                    <a:pt x="1774559" y="0"/>
                    <a:pt x="1780200" y="5641"/>
                    <a:pt x="1780200" y="12599"/>
                  </a:cubicBezTo>
                  <a:lnTo>
                    <a:pt x="1780200" y="683983"/>
                  </a:lnTo>
                  <a:cubicBezTo>
                    <a:pt x="1780200" y="690942"/>
                    <a:pt x="1774559" y="696583"/>
                    <a:pt x="1767601" y="696583"/>
                  </a:cubicBezTo>
                  <a:lnTo>
                    <a:pt x="12599" y="696583"/>
                  </a:lnTo>
                  <a:cubicBezTo>
                    <a:pt x="5641" y="696583"/>
                    <a:pt x="0" y="690942"/>
                    <a:pt x="0" y="683983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80200" cy="74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500103" y="3399721"/>
            <a:ext cx="6759197" cy="2644837"/>
            <a:chOff x="0" y="0"/>
            <a:chExt cx="1780200" cy="69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0200" cy="696583"/>
            </a:xfrm>
            <a:custGeom>
              <a:avLst/>
              <a:gdLst/>
              <a:ahLst/>
              <a:cxnLst/>
              <a:rect r="r" b="b" t="t" l="l"/>
              <a:pathLst>
                <a:path h="696583" w="1780200">
                  <a:moveTo>
                    <a:pt x="12599" y="0"/>
                  </a:moveTo>
                  <a:lnTo>
                    <a:pt x="1767601" y="0"/>
                  </a:lnTo>
                  <a:cubicBezTo>
                    <a:pt x="1774559" y="0"/>
                    <a:pt x="1780200" y="5641"/>
                    <a:pt x="1780200" y="12599"/>
                  </a:cubicBezTo>
                  <a:lnTo>
                    <a:pt x="1780200" y="683983"/>
                  </a:lnTo>
                  <a:cubicBezTo>
                    <a:pt x="1780200" y="690942"/>
                    <a:pt x="1774559" y="696583"/>
                    <a:pt x="1767601" y="696583"/>
                  </a:cubicBezTo>
                  <a:lnTo>
                    <a:pt x="12599" y="696583"/>
                  </a:lnTo>
                  <a:cubicBezTo>
                    <a:pt x="5641" y="696583"/>
                    <a:pt x="0" y="690942"/>
                    <a:pt x="0" y="683983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80200" cy="74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37420" y="7064621"/>
            <a:ext cx="6759197" cy="2644837"/>
            <a:chOff x="0" y="0"/>
            <a:chExt cx="1780200" cy="6965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0200" cy="696583"/>
            </a:xfrm>
            <a:custGeom>
              <a:avLst/>
              <a:gdLst/>
              <a:ahLst/>
              <a:cxnLst/>
              <a:rect r="r" b="b" t="t" l="l"/>
              <a:pathLst>
                <a:path h="696583" w="1780200">
                  <a:moveTo>
                    <a:pt x="12599" y="0"/>
                  </a:moveTo>
                  <a:lnTo>
                    <a:pt x="1767601" y="0"/>
                  </a:lnTo>
                  <a:cubicBezTo>
                    <a:pt x="1774559" y="0"/>
                    <a:pt x="1780200" y="5641"/>
                    <a:pt x="1780200" y="12599"/>
                  </a:cubicBezTo>
                  <a:lnTo>
                    <a:pt x="1780200" y="683983"/>
                  </a:lnTo>
                  <a:cubicBezTo>
                    <a:pt x="1780200" y="690942"/>
                    <a:pt x="1774559" y="696583"/>
                    <a:pt x="1767601" y="696583"/>
                  </a:cubicBezTo>
                  <a:lnTo>
                    <a:pt x="12599" y="696583"/>
                  </a:lnTo>
                  <a:cubicBezTo>
                    <a:pt x="5641" y="696583"/>
                    <a:pt x="0" y="690942"/>
                    <a:pt x="0" y="683983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780200" cy="74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237420" y="3399721"/>
            <a:ext cx="6759197" cy="2644837"/>
            <a:chOff x="0" y="0"/>
            <a:chExt cx="1780200" cy="6965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0200" cy="696583"/>
            </a:xfrm>
            <a:custGeom>
              <a:avLst/>
              <a:gdLst/>
              <a:ahLst/>
              <a:cxnLst/>
              <a:rect r="r" b="b" t="t" l="l"/>
              <a:pathLst>
                <a:path h="696583" w="1780200">
                  <a:moveTo>
                    <a:pt x="12599" y="0"/>
                  </a:moveTo>
                  <a:lnTo>
                    <a:pt x="1767601" y="0"/>
                  </a:lnTo>
                  <a:cubicBezTo>
                    <a:pt x="1774559" y="0"/>
                    <a:pt x="1780200" y="5641"/>
                    <a:pt x="1780200" y="12599"/>
                  </a:cubicBezTo>
                  <a:lnTo>
                    <a:pt x="1780200" y="683983"/>
                  </a:lnTo>
                  <a:cubicBezTo>
                    <a:pt x="1780200" y="690942"/>
                    <a:pt x="1774559" y="696583"/>
                    <a:pt x="1767601" y="696583"/>
                  </a:cubicBezTo>
                  <a:lnTo>
                    <a:pt x="12599" y="696583"/>
                  </a:lnTo>
                  <a:cubicBezTo>
                    <a:pt x="5641" y="696583"/>
                    <a:pt x="0" y="690942"/>
                    <a:pt x="0" y="683983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780200" cy="74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461013" y="3631293"/>
            <a:ext cx="5718619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✅ Innovación para el campo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61013" y="7148891"/>
            <a:ext cx="571861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✅ Futuro sostenible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43903" y="7119476"/>
            <a:ext cx="571861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F57C00"/>
                </a:solidFill>
                <a:latin typeface="Poppins Bold"/>
                <a:ea typeface="Poppins Bold"/>
                <a:cs typeface="Poppins Bold"/>
                <a:sym typeface="Poppins Bold"/>
              </a:rPr>
              <a:t>📢 Llamado a la acción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43903" y="3631293"/>
            <a:ext cx="5718619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✅ Menos pérdidas, más oportunidades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61013" y="4873353"/>
            <a:ext cx="653560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🔹Optimiza cultivos y aumenta productividad.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3507055" y="7790876"/>
            <a:ext cx="588243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🔹Uso eficiente de recursos y adaptación al cambio climático.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43903" y="7761461"/>
            <a:ext cx="5957161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57C00"/>
                </a:solidFill>
                <a:latin typeface="Montserrat"/>
                <a:ea typeface="Montserrat"/>
                <a:cs typeface="Montserrat"/>
                <a:sym typeface="Montserrat"/>
              </a:rPr>
              <a:t>🔹¡Impulsemos este proyecto y mejoremos la vida de miles de agricultores!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43903" y="4909112"/>
            <a:ext cx="6615397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🔹 Mejores decisiones, mayores ingresos.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E7D32">
                <a:alpha val="100000"/>
              </a:srgbClr>
            </a:gs>
            <a:gs pos="100000">
              <a:srgbClr val="1976D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17513" y="-4343522"/>
            <a:ext cx="10223869" cy="8423647"/>
            <a:chOff x="0" y="0"/>
            <a:chExt cx="98650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504" cy="812800"/>
            </a:xfrm>
            <a:custGeom>
              <a:avLst/>
              <a:gdLst/>
              <a:ahLst/>
              <a:cxnLst/>
              <a:rect r="r" b="b" t="t" l="l"/>
              <a:pathLst>
                <a:path h="812800" w="986504">
                  <a:moveTo>
                    <a:pt x="493252" y="0"/>
                  </a:moveTo>
                  <a:cubicBezTo>
                    <a:pt x="220836" y="0"/>
                    <a:pt x="0" y="181951"/>
                    <a:pt x="0" y="406400"/>
                  </a:cubicBezTo>
                  <a:cubicBezTo>
                    <a:pt x="0" y="630849"/>
                    <a:pt x="220836" y="812800"/>
                    <a:pt x="493252" y="812800"/>
                  </a:cubicBezTo>
                  <a:cubicBezTo>
                    <a:pt x="765668" y="812800"/>
                    <a:pt x="986504" y="630849"/>
                    <a:pt x="986504" y="406400"/>
                  </a:cubicBezTo>
                  <a:cubicBezTo>
                    <a:pt x="986504" y="181951"/>
                    <a:pt x="765668" y="0"/>
                    <a:pt x="4932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gradFill>
                <a:gsLst>
                  <a:gs pos="0">
                    <a:srgbClr val="2B2B2B">
                      <a:alpha val="100000"/>
                    </a:srgbClr>
                  </a:gs>
                  <a:gs pos="100000">
                    <a:srgbClr val="69BC4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92485" y="28575"/>
              <a:ext cx="80153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039649"/>
            <a:ext cx="11429382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🗣️ ¿Dudas? ¡Estamos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23914"/>
            <a:ext cx="11701808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6ABB43"/>
                </a:solidFill>
                <a:latin typeface="Poppins Bold"/>
                <a:ea typeface="Poppins Bold"/>
                <a:cs typeface="Poppins Bold"/>
                <a:sym typeface="Poppins Bold"/>
              </a:rPr>
              <a:t>aquí para responder!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544521" cy="10287000"/>
            <a:chOff x="0" y="0"/>
            <a:chExt cx="704065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-444830" y="444830"/>
              <a:ext cx="1593725" cy="704065"/>
            </a:xfrm>
            <a:custGeom>
              <a:avLst/>
              <a:gdLst/>
              <a:ahLst/>
              <a:cxnLst/>
              <a:rect r="r" b="b" t="t" l="l"/>
              <a:pathLst>
                <a:path h="704065" w="1593725">
                  <a:moveTo>
                    <a:pt x="0" y="704065"/>
                  </a:moveTo>
                  <a:lnTo>
                    <a:pt x="0" y="0"/>
                  </a:lnTo>
                  <a:lnTo>
                    <a:pt x="1593725" y="0"/>
                  </a:lnTo>
                  <a:lnTo>
                    <a:pt x="1593725" y="704065"/>
                  </a:lnTo>
                  <a:close/>
                </a:path>
              </a:pathLst>
            </a:custGeom>
            <a:blipFill>
              <a:blip r:embed="rId2"/>
              <a:stretch>
                <a:fillRect l="0" t="-29577" r="0" b="-4019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2322051">
            <a:off x="4081979" y="3571685"/>
            <a:ext cx="16913687" cy="2890703"/>
          </a:xfrm>
          <a:custGeom>
            <a:avLst/>
            <a:gdLst/>
            <a:ahLst/>
            <a:cxnLst/>
            <a:rect r="r" b="b" t="t" l="l"/>
            <a:pathLst>
              <a:path h="2890703" w="16913687">
                <a:moveTo>
                  <a:pt x="0" y="0"/>
                </a:moveTo>
                <a:lnTo>
                  <a:pt x="16913687" y="0"/>
                </a:lnTo>
                <a:lnTo>
                  <a:pt x="16913687" y="2890703"/>
                </a:lnTo>
                <a:lnTo>
                  <a:pt x="0" y="289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22703" y="2353098"/>
            <a:ext cx="13444697" cy="754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🔴 Problema: Pérdidas agrícolas por cambio climático (+232,000 ha afectadas).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🛰️ Solución: Microestación + Plataforma web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📊 Datos en tiempo real + Análisis histórico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✅ Beneficios: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📉 -30% pérdidas | 💰 +40% productividad | 🌍 Uso eficiente de recursos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👩‍🌾 Impacto: Menos riesgos, más estabilidad y sostenibilidad.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🚀 Llamado a la acción: </a:t>
            </a:r>
            <a:r>
              <a:rPr lang="en-US" sz="4200">
                <a:solidFill>
                  <a:srgbClr val="F57C00"/>
                </a:solidFill>
                <a:latin typeface="Montserrat"/>
                <a:ea typeface="Montserrat"/>
                <a:cs typeface="Montserrat"/>
                <a:sym typeface="Montserrat"/>
              </a:rPr>
              <a:t>Juntos transformemos la agricultura en Antioquia.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44521" y="96977"/>
            <a:ext cx="14295582" cy="93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3"/>
              </a:lnSpc>
            </a:pPr>
            <a:r>
              <a:rPr lang="en-US" b="true" sz="5600" spc="526">
                <a:solidFill>
                  <a:srgbClr val="2E7D32"/>
                </a:solidFill>
                <a:latin typeface="Poppins Bold"/>
                <a:ea typeface="Poppins Bold"/>
                <a:cs typeface="Poppins Bold"/>
                <a:sym typeface="Poppins Bold"/>
              </a:rPr>
              <a:t>🌿Microestación Meteorológica: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22703" y="942975"/>
            <a:ext cx="12716068" cy="93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3"/>
              </a:lnSpc>
            </a:pPr>
            <a:r>
              <a:rPr lang="en-US" b="true" sz="5600" spc="526">
                <a:solidFill>
                  <a:srgbClr val="03180C"/>
                </a:solidFill>
                <a:latin typeface="Poppins Bold"/>
                <a:ea typeface="Poppins Bold"/>
                <a:cs typeface="Poppins Bold"/>
                <a:sym typeface="Poppins Bold"/>
              </a:rPr>
              <a:t>Innovación para el Campo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E7D32">
                <a:alpha val="100000"/>
              </a:srgbClr>
            </a:gs>
            <a:gs pos="100000">
              <a:srgbClr val="1976D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94771" y="-626682"/>
            <a:ext cx="7751532" cy="5351342"/>
          </a:xfrm>
          <a:custGeom>
            <a:avLst/>
            <a:gdLst/>
            <a:ahLst/>
            <a:cxnLst/>
            <a:rect r="r" b="b" t="t" l="l"/>
            <a:pathLst>
              <a:path h="5351342" w="7751532">
                <a:moveTo>
                  <a:pt x="0" y="0"/>
                </a:moveTo>
                <a:lnTo>
                  <a:pt x="7751532" y="0"/>
                </a:lnTo>
                <a:lnTo>
                  <a:pt x="7751532" y="5351342"/>
                </a:lnTo>
                <a:lnTo>
                  <a:pt x="0" y="5351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0438" y="6743700"/>
            <a:ext cx="7035029" cy="5997876"/>
          </a:xfrm>
          <a:custGeom>
            <a:avLst/>
            <a:gdLst/>
            <a:ahLst/>
            <a:cxnLst/>
            <a:rect r="r" b="b" t="t" l="l"/>
            <a:pathLst>
              <a:path h="5997876" w="7035029">
                <a:moveTo>
                  <a:pt x="0" y="0"/>
                </a:moveTo>
                <a:lnTo>
                  <a:pt x="7035029" y="0"/>
                </a:lnTo>
                <a:lnTo>
                  <a:pt x="7035029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19981"/>
            <a:ext cx="11429382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 desafío climático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00667"/>
            <a:ext cx="11770931" cy="297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0"/>
              </a:lnSpc>
            </a:pPr>
            <a:r>
              <a:rPr lang="en-US" sz="6035" spc="567" b="true">
                <a:solidFill>
                  <a:srgbClr val="4CAF50"/>
                </a:solidFill>
                <a:latin typeface="Poppins Bold"/>
                <a:ea typeface="Poppins Bold"/>
                <a:cs typeface="Poppins Bold"/>
                <a:sym typeface="Poppins Bold"/>
              </a:rPr>
              <a:t>en la agricultura 🌱🌦️</a:t>
            </a:r>
          </a:p>
          <a:p>
            <a:pPr algn="l">
              <a:lnSpc>
                <a:spcPts val="7786"/>
              </a:lnSpc>
            </a:pPr>
          </a:p>
          <a:p>
            <a:pPr algn="l">
              <a:lnSpc>
                <a:spcPts val="778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00625"/>
            <a:ext cx="14339253" cy="215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5"/>
              </a:lnSpc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""¿Sabías que en Antioquia, más de 232,000 hectáreas han sufrido disminución en su producción debido a eventos climáticos extremos?"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006715"/>
            <a:ext cx="3523266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pc="3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📉Pérdidas Económicas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8478" y="8006715"/>
            <a:ext cx="4339696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pc="3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🌡️Cambio Climático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449025" cy="10287000"/>
            <a:chOff x="0" y="0"/>
            <a:chExt cx="844197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4197" cy="1593725"/>
            </a:xfrm>
            <a:custGeom>
              <a:avLst/>
              <a:gdLst/>
              <a:ahLst/>
              <a:cxnLst/>
              <a:rect r="r" b="b" t="t" l="l"/>
              <a:pathLst>
                <a:path h="1593725" w="844197">
                  <a:moveTo>
                    <a:pt x="0" y="0"/>
                  </a:moveTo>
                  <a:lnTo>
                    <a:pt x="844197" y="0"/>
                  </a:lnTo>
                  <a:lnTo>
                    <a:pt x="84419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4702" t="0" r="-1470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2322051">
            <a:off x="3519177" y="3511385"/>
            <a:ext cx="16913687" cy="2890703"/>
          </a:xfrm>
          <a:custGeom>
            <a:avLst/>
            <a:gdLst/>
            <a:ahLst/>
            <a:cxnLst/>
            <a:rect r="r" b="b" t="t" l="l"/>
            <a:pathLst>
              <a:path h="2890703" w="16913687">
                <a:moveTo>
                  <a:pt x="0" y="0"/>
                </a:moveTo>
                <a:lnTo>
                  <a:pt x="16913687" y="0"/>
                </a:lnTo>
                <a:lnTo>
                  <a:pt x="16913687" y="2890703"/>
                </a:lnTo>
                <a:lnTo>
                  <a:pt x="0" y="289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86624" y="3539490"/>
            <a:ext cx="10172676" cy="571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📌 ¿Qué es?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✅ Dispositivo inteligente que mide clima en tiempo real.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✅ Datos precisos para mejores decisiones en el campo.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🎯 Beneficio Principal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🌾 Anticipa cambios climáticos y reduce pérdidas agrícolas.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86624" y="1285171"/>
            <a:ext cx="9142677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2E7D32"/>
                </a:solidFill>
                <a:latin typeface="Poppins Bold"/>
                <a:ea typeface="Poppins Bold"/>
                <a:cs typeface="Poppins Bold"/>
                <a:sym typeface="Poppins Bold"/>
              </a:rPr>
              <a:t>🛰️La Microestación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86624" y="2068288"/>
            <a:ext cx="8450484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03180C"/>
                </a:solidFill>
                <a:latin typeface="Poppins Bold"/>
                <a:ea typeface="Poppins Bold"/>
                <a:cs typeface="Poppins Bold"/>
                <a:sym typeface="Poppins Bold"/>
              </a:rPr>
              <a:t>Meteorológica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E7D32">
                <a:alpha val="100000"/>
              </a:srgbClr>
            </a:gs>
            <a:gs pos="100000">
              <a:srgbClr val="1976D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9344" y="472160"/>
            <a:ext cx="10554462" cy="2739383"/>
            <a:chOff x="0" y="0"/>
            <a:chExt cx="2779776" cy="721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9776" cy="721483"/>
            </a:xfrm>
            <a:custGeom>
              <a:avLst/>
              <a:gdLst/>
              <a:ahLst/>
              <a:cxnLst/>
              <a:rect r="r" b="b" t="t" l="l"/>
              <a:pathLst>
                <a:path h="721483" w="2779776">
                  <a:moveTo>
                    <a:pt x="8069" y="0"/>
                  </a:moveTo>
                  <a:lnTo>
                    <a:pt x="2771707" y="0"/>
                  </a:lnTo>
                  <a:cubicBezTo>
                    <a:pt x="2773847" y="0"/>
                    <a:pt x="2775900" y="850"/>
                    <a:pt x="2777413" y="2363"/>
                  </a:cubicBezTo>
                  <a:cubicBezTo>
                    <a:pt x="2778926" y="3876"/>
                    <a:pt x="2779776" y="5929"/>
                    <a:pt x="2779776" y="8069"/>
                  </a:cubicBezTo>
                  <a:lnTo>
                    <a:pt x="2779776" y="713415"/>
                  </a:lnTo>
                  <a:cubicBezTo>
                    <a:pt x="2779776" y="715555"/>
                    <a:pt x="2778926" y="717607"/>
                    <a:pt x="2777413" y="719120"/>
                  </a:cubicBezTo>
                  <a:cubicBezTo>
                    <a:pt x="2775900" y="720633"/>
                    <a:pt x="2773847" y="721483"/>
                    <a:pt x="2771707" y="721483"/>
                  </a:cubicBezTo>
                  <a:lnTo>
                    <a:pt x="8069" y="721483"/>
                  </a:lnTo>
                  <a:cubicBezTo>
                    <a:pt x="5929" y="721483"/>
                    <a:pt x="3876" y="720633"/>
                    <a:pt x="2363" y="719120"/>
                  </a:cubicBezTo>
                  <a:cubicBezTo>
                    <a:pt x="850" y="717607"/>
                    <a:pt x="0" y="715555"/>
                    <a:pt x="0" y="713415"/>
                  </a:cubicBezTo>
                  <a:lnTo>
                    <a:pt x="0" y="8069"/>
                  </a:lnTo>
                  <a:cubicBezTo>
                    <a:pt x="0" y="5929"/>
                    <a:pt x="850" y="3876"/>
                    <a:pt x="2363" y="2363"/>
                  </a:cubicBezTo>
                  <a:cubicBezTo>
                    <a:pt x="3876" y="850"/>
                    <a:pt x="5929" y="0"/>
                    <a:pt x="8069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79776" cy="769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09344" y="3652214"/>
            <a:ext cx="10554462" cy="2739383"/>
            <a:chOff x="0" y="0"/>
            <a:chExt cx="2779776" cy="721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9776" cy="721483"/>
            </a:xfrm>
            <a:custGeom>
              <a:avLst/>
              <a:gdLst/>
              <a:ahLst/>
              <a:cxnLst/>
              <a:rect r="r" b="b" t="t" l="l"/>
              <a:pathLst>
                <a:path h="721483" w="2779776">
                  <a:moveTo>
                    <a:pt x="8069" y="0"/>
                  </a:moveTo>
                  <a:lnTo>
                    <a:pt x="2771707" y="0"/>
                  </a:lnTo>
                  <a:cubicBezTo>
                    <a:pt x="2773847" y="0"/>
                    <a:pt x="2775900" y="850"/>
                    <a:pt x="2777413" y="2363"/>
                  </a:cubicBezTo>
                  <a:cubicBezTo>
                    <a:pt x="2778926" y="3876"/>
                    <a:pt x="2779776" y="5929"/>
                    <a:pt x="2779776" y="8069"/>
                  </a:cubicBezTo>
                  <a:lnTo>
                    <a:pt x="2779776" y="713415"/>
                  </a:lnTo>
                  <a:cubicBezTo>
                    <a:pt x="2779776" y="715555"/>
                    <a:pt x="2778926" y="717607"/>
                    <a:pt x="2777413" y="719120"/>
                  </a:cubicBezTo>
                  <a:cubicBezTo>
                    <a:pt x="2775900" y="720633"/>
                    <a:pt x="2773847" y="721483"/>
                    <a:pt x="2771707" y="721483"/>
                  </a:cubicBezTo>
                  <a:lnTo>
                    <a:pt x="8069" y="721483"/>
                  </a:lnTo>
                  <a:cubicBezTo>
                    <a:pt x="5929" y="721483"/>
                    <a:pt x="3876" y="720633"/>
                    <a:pt x="2363" y="719120"/>
                  </a:cubicBezTo>
                  <a:cubicBezTo>
                    <a:pt x="850" y="717607"/>
                    <a:pt x="0" y="715555"/>
                    <a:pt x="0" y="713415"/>
                  </a:cubicBezTo>
                  <a:lnTo>
                    <a:pt x="0" y="8069"/>
                  </a:lnTo>
                  <a:cubicBezTo>
                    <a:pt x="0" y="5929"/>
                    <a:pt x="850" y="3876"/>
                    <a:pt x="2363" y="2363"/>
                  </a:cubicBezTo>
                  <a:cubicBezTo>
                    <a:pt x="3876" y="850"/>
                    <a:pt x="5929" y="0"/>
                    <a:pt x="8069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79776" cy="769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09344" y="6829747"/>
            <a:ext cx="10554462" cy="2739383"/>
            <a:chOff x="0" y="0"/>
            <a:chExt cx="2779776" cy="7214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9776" cy="721483"/>
            </a:xfrm>
            <a:custGeom>
              <a:avLst/>
              <a:gdLst/>
              <a:ahLst/>
              <a:cxnLst/>
              <a:rect r="r" b="b" t="t" l="l"/>
              <a:pathLst>
                <a:path h="721483" w="2779776">
                  <a:moveTo>
                    <a:pt x="8069" y="0"/>
                  </a:moveTo>
                  <a:lnTo>
                    <a:pt x="2771707" y="0"/>
                  </a:lnTo>
                  <a:cubicBezTo>
                    <a:pt x="2773847" y="0"/>
                    <a:pt x="2775900" y="850"/>
                    <a:pt x="2777413" y="2363"/>
                  </a:cubicBezTo>
                  <a:cubicBezTo>
                    <a:pt x="2778926" y="3876"/>
                    <a:pt x="2779776" y="5929"/>
                    <a:pt x="2779776" y="8069"/>
                  </a:cubicBezTo>
                  <a:lnTo>
                    <a:pt x="2779776" y="713415"/>
                  </a:lnTo>
                  <a:cubicBezTo>
                    <a:pt x="2779776" y="715555"/>
                    <a:pt x="2778926" y="717607"/>
                    <a:pt x="2777413" y="719120"/>
                  </a:cubicBezTo>
                  <a:cubicBezTo>
                    <a:pt x="2775900" y="720633"/>
                    <a:pt x="2773847" y="721483"/>
                    <a:pt x="2771707" y="721483"/>
                  </a:cubicBezTo>
                  <a:lnTo>
                    <a:pt x="8069" y="721483"/>
                  </a:lnTo>
                  <a:cubicBezTo>
                    <a:pt x="5929" y="721483"/>
                    <a:pt x="3876" y="720633"/>
                    <a:pt x="2363" y="719120"/>
                  </a:cubicBezTo>
                  <a:cubicBezTo>
                    <a:pt x="850" y="717607"/>
                    <a:pt x="0" y="715555"/>
                    <a:pt x="0" y="713415"/>
                  </a:cubicBezTo>
                  <a:lnTo>
                    <a:pt x="0" y="8069"/>
                  </a:lnTo>
                  <a:cubicBezTo>
                    <a:pt x="0" y="5929"/>
                    <a:pt x="850" y="3876"/>
                    <a:pt x="2363" y="2363"/>
                  </a:cubicBezTo>
                  <a:cubicBezTo>
                    <a:pt x="3876" y="850"/>
                    <a:pt x="5929" y="0"/>
                    <a:pt x="8069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79776" cy="769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33446" y="481828"/>
            <a:ext cx="246185" cy="2729715"/>
            <a:chOff x="0" y="0"/>
            <a:chExt cx="64839" cy="7189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839" cy="718937"/>
            </a:xfrm>
            <a:custGeom>
              <a:avLst/>
              <a:gdLst/>
              <a:ahLst/>
              <a:cxnLst/>
              <a:rect r="r" b="b" t="t" l="l"/>
              <a:pathLst>
                <a:path h="718937" w="64839">
                  <a:moveTo>
                    <a:pt x="0" y="0"/>
                  </a:moveTo>
                  <a:lnTo>
                    <a:pt x="64839" y="0"/>
                  </a:lnTo>
                  <a:lnTo>
                    <a:pt x="64839" y="718937"/>
                  </a:lnTo>
                  <a:lnTo>
                    <a:pt x="0" y="718937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4839" cy="76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33446" y="3661882"/>
            <a:ext cx="246185" cy="2729715"/>
            <a:chOff x="0" y="0"/>
            <a:chExt cx="64839" cy="7189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839" cy="718937"/>
            </a:xfrm>
            <a:custGeom>
              <a:avLst/>
              <a:gdLst/>
              <a:ahLst/>
              <a:cxnLst/>
              <a:rect r="r" b="b" t="t" l="l"/>
              <a:pathLst>
                <a:path h="718937" w="64839">
                  <a:moveTo>
                    <a:pt x="0" y="0"/>
                  </a:moveTo>
                  <a:lnTo>
                    <a:pt x="64839" y="0"/>
                  </a:lnTo>
                  <a:lnTo>
                    <a:pt x="64839" y="718937"/>
                  </a:lnTo>
                  <a:lnTo>
                    <a:pt x="0" y="718937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4839" cy="76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033446" y="6849178"/>
            <a:ext cx="246185" cy="2729715"/>
            <a:chOff x="0" y="0"/>
            <a:chExt cx="64839" cy="7189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4839" cy="718937"/>
            </a:xfrm>
            <a:custGeom>
              <a:avLst/>
              <a:gdLst/>
              <a:ahLst/>
              <a:cxnLst/>
              <a:rect r="r" b="b" t="t" l="l"/>
              <a:pathLst>
                <a:path h="718937" w="64839">
                  <a:moveTo>
                    <a:pt x="0" y="0"/>
                  </a:moveTo>
                  <a:lnTo>
                    <a:pt x="64839" y="0"/>
                  </a:lnTo>
                  <a:lnTo>
                    <a:pt x="64839" y="718937"/>
                  </a:lnTo>
                  <a:lnTo>
                    <a:pt x="0" y="718937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4839" cy="76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589789" y="4587713"/>
            <a:ext cx="915182" cy="878051"/>
          </a:xfrm>
          <a:custGeom>
            <a:avLst/>
            <a:gdLst/>
            <a:ahLst/>
            <a:cxnLst/>
            <a:rect r="r" b="b" t="t" l="l"/>
            <a:pathLst>
              <a:path h="878051" w="915182">
                <a:moveTo>
                  <a:pt x="0" y="0"/>
                </a:moveTo>
                <a:lnTo>
                  <a:pt x="915183" y="0"/>
                </a:lnTo>
                <a:lnTo>
                  <a:pt x="915183" y="878052"/>
                </a:lnTo>
                <a:lnTo>
                  <a:pt x="0" y="87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589789" y="1328661"/>
            <a:ext cx="915182" cy="1037678"/>
          </a:xfrm>
          <a:custGeom>
            <a:avLst/>
            <a:gdLst/>
            <a:ahLst/>
            <a:cxnLst/>
            <a:rect r="r" b="b" t="t" l="l"/>
            <a:pathLst>
              <a:path h="1037678" w="915182">
                <a:moveTo>
                  <a:pt x="0" y="0"/>
                </a:moveTo>
                <a:lnTo>
                  <a:pt x="915183" y="0"/>
                </a:lnTo>
                <a:lnTo>
                  <a:pt x="915183" y="1037678"/>
                </a:lnTo>
                <a:lnTo>
                  <a:pt x="0" y="1037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618656" y="7821231"/>
            <a:ext cx="857450" cy="785610"/>
          </a:xfrm>
          <a:custGeom>
            <a:avLst/>
            <a:gdLst/>
            <a:ahLst/>
            <a:cxnLst/>
            <a:rect r="r" b="b" t="t" l="l"/>
            <a:pathLst>
              <a:path h="785610" w="857450">
                <a:moveTo>
                  <a:pt x="0" y="0"/>
                </a:moveTo>
                <a:lnTo>
                  <a:pt x="857450" y="0"/>
                </a:lnTo>
                <a:lnTo>
                  <a:pt x="857450" y="785609"/>
                </a:lnTo>
                <a:lnTo>
                  <a:pt x="0" y="7856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815130" y="659337"/>
            <a:ext cx="8748676" cy="2317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sz="3600" spc="33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✅ Optimiza siembra, riego y protección de cultivos.</a:t>
            </a:r>
          </a:p>
          <a:p>
            <a:pPr algn="l">
              <a:lnSpc>
                <a:spcPts val="4521"/>
              </a:lnSpc>
            </a:pPr>
            <a:r>
              <a:rPr lang="en-US" b="true" sz="3600" spc="3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✅ Reduce costos y desperdicio de recursos.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15130" y="4406057"/>
            <a:ext cx="8044120" cy="117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b="true" sz="3600" spc="3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🎯  Menos riesgos, más ingresos y sostenibilidad.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2353" y="4294462"/>
            <a:ext cx="6684645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🚀 ¿Por qué es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8709" y="5293233"/>
            <a:ext cx="6094095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importante?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15130" y="7307603"/>
            <a:ext cx="7514006" cy="174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sz="3600" spc="33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🌡️ Decisiones inteligentes 💧 Uso eficiente </a:t>
            </a:r>
          </a:p>
          <a:p>
            <a:pPr algn="l">
              <a:lnSpc>
                <a:spcPts val="4521"/>
              </a:lnSpc>
            </a:pPr>
            <a:r>
              <a:rPr lang="en-US" b="true" sz="3600" spc="3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📤 Impacto real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E7D32">
                <a:alpha val="100000"/>
              </a:srgbClr>
            </a:gs>
            <a:gs pos="100000">
              <a:srgbClr val="1976D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752" y="-9308944"/>
            <a:ext cx="21205638" cy="13690444"/>
            <a:chOff x="0" y="0"/>
            <a:chExt cx="1172028" cy="756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2028" cy="756666"/>
            </a:xfrm>
            <a:custGeom>
              <a:avLst/>
              <a:gdLst/>
              <a:ahLst/>
              <a:cxnLst/>
              <a:rect r="r" b="b" t="t" l="l"/>
              <a:pathLst>
                <a:path h="756666" w="1172028">
                  <a:moveTo>
                    <a:pt x="586014" y="0"/>
                  </a:moveTo>
                  <a:cubicBezTo>
                    <a:pt x="262367" y="0"/>
                    <a:pt x="0" y="169385"/>
                    <a:pt x="0" y="378333"/>
                  </a:cubicBezTo>
                  <a:cubicBezTo>
                    <a:pt x="0" y="587281"/>
                    <a:pt x="262367" y="756666"/>
                    <a:pt x="586014" y="756666"/>
                  </a:cubicBezTo>
                  <a:cubicBezTo>
                    <a:pt x="909661" y="756666"/>
                    <a:pt x="1172028" y="587281"/>
                    <a:pt x="1172028" y="378333"/>
                  </a:cubicBezTo>
                  <a:cubicBezTo>
                    <a:pt x="1172028" y="169385"/>
                    <a:pt x="909661" y="0"/>
                    <a:pt x="586014" y="0"/>
                  </a:cubicBezTo>
                  <a:lnTo>
                    <a:pt x="58601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rnd">
              <a:gradFill>
                <a:gsLst>
                  <a:gs pos="0">
                    <a:srgbClr val="2B2B2B">
                      <a:alpha val="100000"/>
                    </a:srgbClr>
                  </a:gs>
                  <a:gs pos="100000">
                    <a:srgbClr val="69BC4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9878" y="23312"/>
              <a:ext cx="952273" cy="662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2218" y="223692"/>
            <a:ext cx="1055766" cy="10557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13791" y="2634173"/>
            <a:ext cx="1055766" cy="10557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56344" y="3853617"/>
            <a:ext cx="1055766" cy="105576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19188" y="3162056"/>
            <a:ext cx="1055766" cy="10557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5752" y="1174683"/>
            <a:ext cx="4872003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📡 Captura de datos en tiempo real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40179" y="3619698"/>
            <a:ext cx="3959120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🌐Conectividad y acceso remoto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39028" y="4804608"/>
            <a:ext cx="4716651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📊Predicción y toma de decisiones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08941" y="4128110"/>
            <a:ext cx="4593858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📤Procesamiento y visualización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2474" y="313695"/>
            <a:ext cx="1235253" cy="75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b="true" sz="41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24047" y="2720418"/>
            <a:ext cx="1235253" cy="75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b="true" sz="41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66601" y="3939862"/>
            <a:ext cx="1235253" cy="75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b="true" sz="41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29444" y="3248301"/>
            <a:ext cx="1235253" cy="75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b="true" sz="41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80288" y="8723828"/>
            <a:ext cx="7960995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¿Cómo funciona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33129" y="8735229"/>
            <a:ext cx="9226171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6ABB43"/>
                </a:solidFill>
                <a:latin typeface="Poppins Bold"/>
                <a:ea typeface="Poppins Bold"/>
                <a:cs typeface="Poppins Bold"/>
                <a:sym typeface="Poppins Bold"/>
              </a:rPr>
              <a:t>la microestación?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135" y="2461651"/>
            <a:ext cx="4611808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Sensores miden temperatura, humedad, luz y presión.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56344" y="5417795"/>
            <a:ext cx="4781453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📊 </a:t>
            </a:r>
            <a:r>
              <a:rPr lang="en-US" sz="2600">
                <a:solidFill>
                  <a:srgbClr val="F57C00"/>
                </a:solidFill>
                <a:latin typeface="Montserrat"/>
                <a:ea typeface="Montserrat"/>
                <a:cs typeface="Montserrat"/>
                <a:sym typeface="Montserrat"/>
              </a:rPr>
              <a:t>8,368 datos en SQLite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 recolección automática.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07396" y="6046668"/>
            <a:ext cx="4395050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📅 Análisis de datos para mejorar cultivos.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40179" y="4899858"/>
            <a:ext cx="395912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Acceso remoto 24/7.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7013320" y="155920"/>
            <a:ext cx="3778958" cy="1745559"/>
          </a:xfrm>
          <a:custGeom>
            <a:avLst/>
            <a:gdLst/>
            <a:ahLst/>
            <a:cxnLst/>
            <a:rect r="r" b="b" t="t" l="l"/>
            <a:pathLst>
              <a:path h="1745559" w="3778958">
                <a:moveTo>
                  <a:pt x="0" y="0"/>
                </a:moveTo>
                <a:lnTo>
                  <a:pt x="3778958" y="0"/>
                </a:lnTo>
                <a:lnTo>
                  <a:pt x="3778958" y="1745560"/>
                </a:lnTo>
                <a:lnTo>
                  <a:pt x="0" y="174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80" t="-136606" r="-128544" b="-45986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792278" y="145025"/>
            <a:ext cx="3790336" cy="1726888"/>
          </a:xfrm>
          <a:custGeom>
            <a:avLst/>
            <a:gdLst/>
            <a:ahLst/>
            <a:cxnLst/>
            <a:rect r="r" b="b" t="t" l="l"/>
            <a:pathLst>
              <a:path h="1726888" w="3790336">
                <a:moveTo>
                  <a:pt x="0" y="0"/>
                </a:moveTo>
                <a:lnTo>
                  <a:pt x="3790337" y="0"/>
                </a:lnTo>
                <a:lnTo>
                  <a:pt x="3790337" y="1726888"/>
                </a:lnTo>
                <a:lnTo>
                  <a:pt x="0" y="1726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13" t="-131198" r="-131994" b="-5713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055373" y="1871913"/>
            <a:ext cx="3420814" cy="1745559"/>
          </a:xfrm>
          <a:custGeom>
            <a:avLst/>
            <a:gdLst/>
            <a:ahLst/>
            <a:cxnLst/>
            <a:rect r="r" b="b" t="t" l="l"/>
            <a:pathLst>
              <a:path h="1745559" w="3420814">
                <a:moveTo>
                  <a:pt x="0" y="0"/>
                </a:moveTo>
                <a:lnTo>
                  <a:pt x="3420813" y="0"/>
                </a:lnTo>
                <a:lnTo>
                  <a:pt x="3420813" y="1745559"/>
                </a:lnTo>
                <a:lnTo>
                  <a:pt x="0" y="1745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179" t="-104237" r="-129117" b="-4729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008945" cy="10287000"/>
            <a:chOff x="0" y="0"/>
            <a:chExt cx="6210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0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21090">
                  <a:moveTo>
                    <a:pt x="0" y="0"/>
                  </a:moveTo>
                  <a:lnTo>
                    <a:pt x="621090" y="0"/>
                  </a:lnTo>
                  <a:lnTo>
                    <a:pt x="6210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950" t="0" r="-6980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2322051">
            <a:off x="3752677" y="3698149"/>
            <a:ext cx="16913687" cy="2890703"/>
          </a:xfrm>
          <a:custGeom>
            <a:avLst/>
            <a:gdLst/>
            <a:ahLst/>
            <a:cxnLst/>
            <a:rect r="r" b="b" t="t" l="l"/>
            <a:pathLst>
              <a:path h="2890703" w="16913687">
                <a:moveTo>
                  <a:pt x="0" y="0"/>
                </a:moveTo>
                <a:lnTo>
                  <a:pt x="16913687" y="0"/>
                </a:lnTo>
                <a:lnTo>
                  <a:pt x="16913687" y="2890702"/>
                </a:lnTo>
                <a:lnTo>
                  <a:pt x="0" y="289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428928" y="2944179"/>
            <a:ext cx="6759197" cy="3052770"/>
            <a:chOff x="0" y="0"/>
            <a:chExt cx="1780200" cy="8040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0200" cy="804022"/>
            </a:xfrm>
            <a:custGeom>
              <a:avLst/>
              <a:gdLst/>
              <a:ahLst/>
              <a:cxnLst/>
              <a:rect r="r" b="b" t="t" l="l"/>
              <a:pathLst>
                <a:path h="804022" w="1780200">
                  <a:moveTo>
                    <a:pt x="12599" y="0"/>
                  </a:moveTo>
                  <a:lnTo>
                    <a:pt x="1767601" y="0"/>
                  </a:lnTo>
                  <a:cubicBezTo>
                    <a:pt x="1774559" y="0"/>
                    <a:pt x="1780200" y="5641"/>
                    <a:pt x="1780200" y="12599"/>
                  </a:cubicBezTo>
                  <a:lnTo>
                    <a:pt x="1780200" y="791422"/>
                  </a:lnTo>
                  <a:cubicBezTo>
                    <a:pt x="1780200" y="798381"/>
                    <a:pt x="1774559" y="804022"/>
                    <a:pt x="1767601" y="804022"/>
                  </a:cubicBezTo>
                  <a:lnTo>
                    <a:pt x="12599" y="804022"/>
                  </a:lnTo>
                  <a:cubicBezTo>
                    <a:pt x="5641" y="804022"/>
                    <a:pt x="0" y="798381"/>
                    <a:pt x="0" y="791422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80200" cy="851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06554" y="6606549"/>
            <a:ext cx="7262683" cy="3052770"/>
            <a:chOff x="0" y="0"/>
            <a:chExt cx="1912805" cy="8040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2806" cy="804022"/>
            </a:xfrm>
            <a:custGeom>
              <a:avLst/>
              <a:gdLst/>
              <a:ahLst/>
              <a:cxnLst/>
              <a:rect r="r" b="b" t="t" l="l"/>
              <a:pathLst>
                <a:path h="804022" w="1912806">
                  <a:moveTo>
                    <a:pt x="11726" y="0"/>
                  </a:moveTo>
                  <a:lnTo>
                    <a:pt x="1901080" y="0"/>
                  </a:lnTo>
                  <a:cubicBezTo>
                    <a:pt x="1907556" y="0"/>
                    <a:pt x="1912806" y="5250"/>
                    <a:pt x="1912806" y="11726"/>
                  </a:cubicBezTo>
                  <a:lnTo>
                    <a:pt x="1912806" y="792296"/>
                  </a:lnTo>
                  <a:cubicBezTo>
                    <a:pt x="1912806" y="798772"/>
                    <a:pt x="1907556" y="804022"/>
                    <a:pt x="1901080" y="804022"/>
                  </a:cubicBezTo>
                  <a:lnTo>
                    <a:pt x="11726" y="804022"/>
                  </a:lnTo>
                  <a:cubicBezTo>
                    <a:pt x="5250" y="804022"/>
                    <a:pt x="0" y="798772"/>
                    <a:pt x="0" y="792296"/>
                  </a:cubicBezTo>
                  <a:lnTo>
                    <a:pt x="0" y="11726"/>
                  </a:lnTo>
                  <a:cubicBezTo>
                    <a:pt x="0" y="5250"/>
                    <a:pt x="5250" y="0"/>
                    <a:pt x="11726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12805" cy="851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166244" y="2944179"/>
            <a:ext cx="6759197" cy="3052770"/>
            <a:chOff x="0" y="0"/>
            <a:chExt cx="1780200" cy="804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0200" cy="804022"/>
            </a:xfrm>
            <a:custGeom>
              <a:avLst/>
              <a:gdLst/>
              <a:ahLst/>
              <a:cxnLst/>
              <a:rect r="r" b="b" t="t" l="l"/>
              <a:pathLst>
                <a:path h="804022" w="1780200">
                  <a:moveTo>
                    <a:pt x="12599" y="0"/>
                  </a:moveTo>
                  <a:lnTo>
                    <a:pt x="1767601" y="0"/>
                  </a:lnTo>
                  <a:cubicBezTo>
                    <a:pt x="1774559" y="0"/>
                    <a:pt x="1780200" y="5641"/>
                    <a:pt x="1780200" y="12599"/>
                  </a:cubicBezTo>
                  <a:lnTo>
                    <a:pt x="1780200" y="791422"/>
                  </a:lnTo>
                  <a:cubicBezTo>
                    <a:pt x="1780200" y="798381"/>
                    <a:pt x="1774559" y="804022"/>
                    <a:pt x="1767601" y="804022"/>
                  </a:cubicBezTo>
                  <a:lnTo>
                    <a:pt x="12599" y="804022"/>
                  </a:lnTo>
                  <a:cubicBezTo>
                    <a:pt x="5641" y="804022"/>
                    <a:pt x="0" y="798381"/>
                    <a:pt x="0" y="791422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80200" cy="851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307929" y="710376"/>
            <a:ext cx="14021880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2E7D32"/>
                </a:solidFill>
                <a:latin typeface="Poppins Bold"/>
                <a:ea typeface="Poppins Bold"/>
                <a:cs typeface="Poppins Bold"/>
                <a:sym typeface="Poppins Bold"/>
              </a:rPr>
              <a:t>📊 Plataforma de Análisis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48884" y="1485724"/>
            <a:ext cx="13820525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03180C"/>
                </a:solidFill>
                <a:latin typeface="Poppins Bold"/>
                <a:ea typeface="Poppins Bold"/>
                <a:cs typeface="Poppins Bold"/>
                <a:sym typeface="Poppins Bold"/>
              </a:rPr>
              <a:t>Histórico de Datos Climáticos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07929" y="2993856"/>
            <a:ext cx="6448517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🔹 Visualización de datos históricos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06554" y="6501774"/>
            <a:ext cx="5718619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🔹 Beneficios clave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06150" y="2993856"/>
            <a:ext cx="5414495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🔹 Automatización y almacenamiento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48884" y="4422939"/>
            <a:ext cx="6366608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📅 Filtros anuales/mensuales para tendencias.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📊 Gráficos interactivos de clima.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48239" y="7181183"/>
            <a:ext cx="7198221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✔️ Decisiones optimizadas para cultivos.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🌐 Acceso remoto desde cualquier dispositivo.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🚀 Carga rápida con consultas optimizadas.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68217" y="4235916"/>
            <a:ext cx="6619908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💾 8,368 datos almacenados en SQLite.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⚙️ Recolección continua con programador de tareas.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E7D32">
                <a:alpha val="100000"/>
              </a:srgbClr>
            </a:gs>
            <a:gs pos="100000">
              <a:srgbClr val="1976D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13411" y="3929554"/>
            <a:ext cx="3975448" cy="2145110"/>
          </a:xfrm>
          <a:custGeom>
            <a:avLst/>
            <a:gdLst/>
            <a:ahLst/>
            <a:cxnLst/>
            <a:rect r="r" b="b" t="t" l="l"/>
            <a:pathLst>
              <a:path h="2145110" w="3975448">
                <a:moveTo>
                  <a:pt x="0" y="0"/>
                </a:moveTo>
                <a:lnTo>
                  <a:pt x="3975448" y="0"/>
                </a:lnTo>
                <a:lnTo>
                  <a:pt x="3975448" y="2145110"/>
                </a:lnTo>
                <a:lnTo>
                  <a:pt x="0" y="2145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724161" cy="2922594"/>
          </a:xfrm>
          <a:custGeom>
            <a:avLst/>
            <a:gdLst/>
            <a:ahLst/>
            <a:cxnLst/>
            <a:rect r="r" b="b" t="t" l="l"/>
            <a:pathLst>
              <a:path h="2922594" w="8724161">
                <a:moveTo>
                  <a:pt x="0" y="0"/>
                </a:moveTo>
                <a:lnTo>
                  <a:pt x="8724161" y="0"/>
                </a:lnTo>
                <a:lnTo>
                  <a:pt x="8724161" y="2922594"/>
                </a:lnTo>
                <a:lnTo>
                  <a:pt x="0" y="2922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714270" y="0"/>
            <a:ext cx="8573730" cy="2922594"/>
          </a:xfrm>
          <a:custGeom>
            <a:avLst/>
            <a:gdLst/>
            <a:ahLst/>
            <a:cxnLst/>
            <a:rect r="r" b="b" t="t" l="l"/>
            <a:pathLst>
              <a:path h="2922594" w="8573730">
                <a:moveTo>
                  <a:pt x="0" y="0"/>
                </a:moveTo>
                <a:lnTo>
                  <a:pt x="8573730" y="0"/>
                </a:lnTo>
                <a:lnTo>
                  <a:pt x="8573730" y="2922594"/>
                </a:lnTo>
                <a:lnTo>
                  <a:pt x="0" y="2922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4" t="0" r="-1844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6846614"/>
            <a:ext cx="8670791" cy="2872199"/>
          </a:xfrm>
          <a:custGeom>
            <a:avLst/>
            <a:gdLst/>
            <a:ahLst/>
            <a:cxnLst/>
            <a:rect r="r" b="b" t="t" l="l"/>
            <a:pathLst>
              <a:path h="2872199" w="8670791">
                <a:moveTo>
                  <a:pt x="0" y="0"/>
                </a:moveTo>
                <a:lnTo>
                  <a:pt x="8670791" y="0"/>
                </a:lnTo>
                <a:lnTo>
                  <a:pt x="8670791" y="2872199"/>
                </a:lnTo>
                <a:lnTo>
                  <a:pt x="0" y="2872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832585" y="6846614"/>
            <a:ext cx="8573730" cy="2872199"/>
          </a:xfrm>
          <a:custGeom>
            <a:avLst/>
            <a:gdLst/>
            <a:ahLst/>
            <a:cxnLst/>
            <a:rect r="r" b="b" t="t" l="l"/>
            <a:pathLst>
              <a:path h="2872199" w="8573730">
                <a:moveTo>
                  <a:pt x="0" y="0"/>
                </a:moveTo>
                <a:lnTo>
                  <a:pt x="8573729" y="0"/>
                </a:lnTo>
                <a:lnTo>
                  <a:pt x="8573729" y="2872199"/>
                </a:lnTo>
                <a:lnTo>
                  <a:pt x="0" y="2872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66" t="0" r="-566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152118" y="3655463"/>
            <a:ext cx="11706302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Visualización Interactiva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3685" y="3062623"/>
            <a:ext cx="311679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🌡️ Temperatura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49987" y="3062623"/>
            <a:ext cx="250229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💧 Humedad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95104" y="9861688"/>
            <a:ext cx="128058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☀️ Luz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4862" y="9861688"/>
            <a:ext cx="206917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⚖️ Presión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118" y="4431967"/>
            <a:ext cx="10037305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6ABB43"/>
                </a:solidFill>
                <a:latin typeface="Poppins Bold"/>
                <a:ea typeface="Poppins Bold"/>
                <a:cs typeface="Poppins Bold"/>
                <a:sym typeface="Poppins Bold"/>
              </a:rPr>
              <a:t>de Datos Climáticos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118" y="5579920"/>
            <a:ext cx="11539321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Analiza el historial climático y descubre patrones del pasado para optimizar el futuro.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32745" cy="10287000"/>
            <a:chOff x="0" y="0"/>
            <a:chExt cx="609285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9285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9285">
                  <a:moveTo>
                    <a:pt x="0" y="0"/>
                  </a:moveTo>
                  <a:lnTo>
                    <a:pt x="609285" y="0"/>
                  </a:lnTo>
                  <a:lnTo>
                    <a:pt x="60928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7970" t="0" r="-4797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2322051">
            <a:off x="3671577" y="3511385"/>
            <a:ext cx="16913687" cy="2890703"/>
          </a:xfrm>
          <a:custGeom>
            <a:avLst/>
            <a:gdLst/>
            <a:ahLst/>
            <a:cxnLst/>
            <a:rect r="r" b="b" t="t" l="l"/>
            <a:pathLst>
              <a:path h="2890703" w="16913687">
                <a:moveTo>
                  <a:pt x="0" y="0"/>
                </a:moveTo>
                <a:lnTo>
                  <a:pt x="16913687" y="0"/>
                </a:lnTo>
                <a:lnTo>
                  <a:pt x="16913687" y="2890703"/>
                </a:lnTo>
                <a:lnTo>
                  <a:pt x="0" y="289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347828" y="3608963"/>
            <a:ext cx="6759197" cy="2644837"/>
            <a:chOff x="0" y="0"/>
            <a:chExt cx="1780200" cy="6965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0200" cy="696583"/>
            </a:xfrm>
            <a:custGeom>
              <a:avLst/>
              <a:gdLst/>
              <a:ahLst/>
              <a:cxnLst/>
              <a:rect r="r" b="b" t="t" l="l"/>
              <a:pathLst>
                <a:path h="696583" w="1780200">
                  <a:moveTo>
                    <a:pt x="12599" y="0"/>
                  </a:moveTo>
                  <a:lnTo>
                    <a:pt x="1767601" y="0"/>
                  </a:lnTo>
                  <a:cubicBezTo>
                    <a:pt x="1774559" y="0"/>
                    <a:pt x="1780200" y="5641"/>
                    <a:pt x="1780200" y="12599"/>
                  </a:cubicBezTo>
                  <a:lnTo>
                    <a:pt x="1780200" y="683983"/>
                  </a:lnTo>
                  <a:cubicBezTo>
                    <a:pt x="1780200" y="690942"/>
                    <a:pt x="1774559" y="696583"/>
                    <a:pt x="1767601" y="696583"/>
                  </a:cubicBezTo>
                  <a:lnTo>
                    <a:pt x="12599" y="696583"/>
                  </a:lnTo>
                  <a:cubicBezTo>
                    <a:pt x="5641" y="696583"/>
                    <a:pt x="0" y="690942"/>
                    <a:pt x="0" y="683983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80200" cy="74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85145" y="7273863"/>
            <a:ext cx="6759197" cy="2644837"/>
            <a:chOff x="0" y="0"/>
            <a:chExt cx="1780200" cy="6965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0200" cy="696583"/>
            </a:xfrm>
            <a:custGeom>
              <a:avLst/>
              <a:gdLst/>
              <a:ahLst/>
              <a:cxnLst/>
              <a:rect r="r" b="b" t="t" l="l"/>
              <a:pathLst>
                <a:path h="696583" w="1780200">
                  <a:moveTo>
                    <a:pt x="12599" y="0"/>
                  </a:moveTo>
                  <a:lnTo>
                    <a:pt x="1767601" y="0"/>
                  </a:lnTo>
                  <a:cubicBezTo>
                    <a:pt x="1774559" y="0"/>
                    <a:pt x="1780200" y="5641"/>
                    <a:pt x="1780200" y="12599"/>
                  </a:cubicBezTo>
                  <a:lnTo>
                    <a:pt x="1780200" y="683983"/>
                  </a:lnTo>
                  <a:cubicBezTo>
                    <a:pt x="1780200" y="690942"/>
                    <a:pt x="1774559" y="696583"/>
                    <a:pt x="1767601" y="696583"/>
                  </a:cubicBezTo>
                  <a:lnTo>
                    <a:pt x="12599" y="696583"/>
                  </a:lnTo>
                  <a:cubicBezTo>
                    <a:pt x="5641" y="696583"/>
                    <a:pt x="0" y="690942"/>
                    <a:pt x="0" y="683983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780200" cy="74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85145" y="3608963"/>
            <a:ext cx="6759197" cy="2644837"/>
            <a:chOff x="0" y="0"/>
            <a:chExt cx="1780200" cy="6965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0200" cy="696583"/>
            </a:xfrm>
            <a:custGeom>
              <a:avLst/>
              <a:gdLst/>
              <a:ahLst/>
              <a:cxnLst/>
              <a:rect r="r" b="b" t="t" l="l"/>
              <a:pathLst>
                <a:path h="696583" w="1780200">
                  <a:moveTo>
                    <a:pt x="12599" y="0"/>
                  </a:moveTo>
                  <a:lnTo>
                    <a:pt x="1767601" y="0"/>
                  </a:lnTo>
                  <a:cubicBezTo>
                    <a:pt x="1774559" y="0"/>
                    <a:pt x="1780200" y="5641"/>
                    <a:pt x="1780200" y="12599"/>
                  </a:cubicBezTo>
                  <a:lnTo>
                    <a:pt x="1780200" y="683983"/>
                  </a:lnTo>
                  <a:cubicBezTo>
                    <a:pt x="1780200" y="690942"/>
                    <a:pt x="1774559" y="696583"/>
                    <a:pt x="1767601" y="696583"/>
                  </a:cubicBezTo>
                  <a:lnTo>
                    <a:pt x="12599" y="696583"/>
                  </a:lnTo>
                  <a:cubicBezTo>
                    <a:pt x="5641" y="696583"/>
                    <a:pt x="0" y="690942"/>
                    <a:pt x="0" y="683983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80200" cy="74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085145" y="1298651"/>
            <a:ext cx="14021880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2E7D32"/>
                </a:solidFill>
                <a:latin typeface="Poppins Bold"/>
                <a:ea typeface="Poppins Bold"/>
                <a:cs typeface="Poppins Bold"/>
                <a:sym typeface="Poppins Bold"/>
              </a:rPr>
              <a:t>👨‍🌾 Transformando la vida de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85145" y="2208479"/>
            <a:ext cx="8450484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03180C"/>
                </a:solidFill>
                <a:latin typeface="Poppins Bold"/>
                <a:ea typeface="Poppins Bold"/>
                <a:cs typeface="Poppins Bold"/>
                <a:sym typeface="Poppins Bold"/>
              </a:rPr>
              <a:t>los campesinos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08738" y="3841115"/>
            <a:ext cx="5718619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✅ Mayor seguridad alimentaria 🌾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08738" y="7453950"/>
            <a:ext cx="5718619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✅ Tecnología accesible y fácil de usar 📲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91628" y="3841115"/>
            <a:ext cx="5718619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✅ Mejor calidad de vida 🏡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08738" y="5095875"/>
            <a:ext cx="588243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🔹Reduce pérdidas y asegura cultivos más productivos.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26829" y="8705535"/>
            <a:ext cx="588243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🔹 Fácil de usar, sin conocimientos técnicos.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25050" y="5083175"/>
            <a:ext cx="648061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🔹 Menos incertidumbre, más ingresos y estabilidad.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E7D32">
                <a:alpha val="100000"/>
              </a:srgbClr>
            </a:gs>
            <a:gs pos="100000">
              <a:srgbClr val="1976D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75626" y="2946021"/>
            <a:ext cx="11712321" cy="2213639"/>
            <a:chOff x="0" y="0"/>
            <a:chExt cx="3084726" cy="5830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4726" cy="583016"/>
            </a:xfrm>
            <a:custGeom>
              <a:avLst/>
              <a:gdLst/>
              <a:ahLst/>
              <a:cxnLst/>
              <a:rect r="r" b="b" t="t" l="l"/>
              <a:pathLst>
                <a:path h="583016" w="3084726">
                  <a:moveTo>
                    <a:pt x="7271" y="0"/>
                  </a:moveTo>
                  <a:lnTo>
                    <a:pt x="3077455" y="0"/>
                  </a:lnTo>
                  <a:cubicBezTo>
                    <a:pt x="3081471" y="0"/>
                    <a:pt x="3084726" y="3255"/>
                    <a:pt x="3084726" y="7271"/>
                  </a:cubicBezTo>
                  <a:lnTo>
                    <a:pt x="3084726" y="575745"/>
                  </a:lnTo>
                  <a:cubicBezTo>
                    <a:pt x="3084726" y="577673"/>
                    <a:pt x="3083960" y="579523"/>
                    <a:pt x="3082597" y="580886"/>
                  </a:cubicBezTo>
                  <a:cubicBezTo>
                    <a:pt x="3081233" y="582250"/>
                    <a:pt x="3079384" y="583016"/>
                    <a:pt x="3077455" y="583016"/>
                  </a:cubicBezTo>
                  <a:lnTo>
                    <a:pt x="7271" y="583016"/>
                  </a:lnTo>
                  <a:cubicBezTo>
                    <a:pt x="3255" y="583016"/>
                    <a:pt x="0" y="579761"/>
                    <a:pt x="0" y="575745"/>
                  </a:cubicBezTo>
                  <a:lnTo>
                    <a:pt x="0" y="7271"/>
                  </a:lnTo>
                  <a:cubicBezTo>
                    <a:pt x="0" y="5343"/>
                    <a:pt x="766" y="3493"/>
                    <a:pt x="2130" y="2130"/>
                  </a:cubicBezTo>
                  <a:cubicBezTo>
                    <a:pt x="3493" y="766"/>
                    <a:pt x="5343" y="0"/>
                    <a:pt x="7271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084726" cy="630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75626" y="5515758"/>
            <a:ext cx="11712321" cy="2213639"/>
            <a:chOff x="0" y="0"/>
            <a:chExt cx="3084726" cy="583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84726" cy="583016"/>
            </a:xfrm>
            <a:custGeom>
              <a:avLst/>
              <a:gdLst/>
              <a:ahLst/>
              <a:cxnLst/>
              <a:rect r="r" b="b" t="t" l="l"/>
              <a:pathLst>
                <a:path h="583016" w="3084726">
                  <a:moveTo>
                    <a:pt x="7271" y="0"/>
                  </a:moveTo>
                  <a:lnTo>
                    <a:pt x="3077455" y="0"/>
                  </a:lnTo>
                  <a:cubicBezTo>
                    <a:pt x="3081471" y="0"/>
                    <a:pt x="3084726" y="3255"/>
                    <a:pt x="3084726" y="7271"/>
                  </a:cubicBezTo>
                  <a:lnTo>
                    <a:pt x="3084726" y="575745"/>
                  </a:lnTo>
                  <a:cubicBezTo>
                    <a:pt x="3084726" y="577673"/>
                    <a:pt x="3083960" y="579523"/>
                    <a:pt x="3082597" y="580886"/>
                  </a:cubicBezTo>
                  <a:cubicBezTo>
                    <a:pt x="3081233" y="582250"/>
                    <a:pt x="3079384" y="583016"/>
                    <a:pt x="3077455" y="583016"/>
                  </a:cubicBezTo>
                  <a:lnTo>
                    <a:pt x="7271" y="583016"/>
                  </a:lnTo>
                  <a:cubicBezTo>
                    <a:pt x="3255" y="583016"/>
                    <a:pt x="0" y="579761"/>
                    <a:pt x="0" y="575745"/>
                  </a:cubicBezTo>
                  <a:lnTo>
                    <a:pt x="0" y="7271"/>
                  </a:lnTo>
                  <a:cubicBezTo>
                    <a:pt x="0" y="5343"/>
                    <a:pt x="766" y="3493"/>
                    <a:pt x="2130" y="2130"/>
                  </a:cubicBezTo>
                  <a:cubicBezTo>
                    <a:pt x="3493" y="766"/>
                    <a:pt x="5343" y="0"/>
                    <a:pt x="7271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084726" cy="630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00701" y="2953833"/>
            <a:ext cx="256129" cy="2205827"/>
            <a:chOff x="0" y="0"/>
            <a:chExt cx="67458" cy="580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458" cy="580958"/>
            </a:xfrm>
            <a:custGeom>
              <a:avLst/>
              <a:gdLst/>
              <a:ahLst/>
              <a:cxnLst/>
              <a:rect r="r" b="b" t="t" l="l"/>
              <a:pathLst>
                <a:path h="580958" w="67458">
                  <a:moveTo>
                    <a:pt x="0" y="0"/>
                  </a:moveTo>
                  <a:lnTo>
                    <a:pt x="67458" y="0"/>
                  </a:lnTo>
                  <a:lnTo>
                    <a:pt x="6745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7458" cy="62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00701" y="5523570"/>
            <a:ext cx="256129" cy="2205827"/>
            <a:chOff x="0" y="0"/>
            <a:chExt cx="67458" cy="5809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458" cy="580958"/>
            </a:xfrm>
            <a:custGeom>
              <a:avLst/>
              <a:gdLst/>
              <a:ahLst/>
              <a:cxnLst/>
              <a:rect r="r" b="b" t="t" l="l"/>
              <a:pathLst>
                <a:path h="580958" w="67458">
                  <a:moveTo>
                    <a:pt x="0" y="0"/>
                  </a:moveTo>
                  <a:lnTo>
                    <a:pt x="67458" y="0"/>
                  </a:lnTo>
                  <a:lnTo>
                    <a:pt x="6745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7458" cy="62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01774" y="3697872"/>
            <a:ext cx="1186193" cy="951111"/>
          </a:xfrm>
          <a:custGeom>
            <a:avLst/>
            <a:gdLst/>
            <a:ahLst/>
            <a:cxnLst/>
            <a:rect r="r" b="b" t="t" l="l"/>
            <a:pathLst>
              <a:path h="951111" w="1186193">
                <a:moveTo>
                  <a:pt x="0" y="0"/>
                </a:moveTo>
                <a:lnTo>
                  <a:pt x="1186193" y="0"/>
                </a:lnTo>
                <a:lnTo>
                  <a:pt x="1186193" y="951111"/>
                </a:lnTo>
                <a:lnTo>
                  <a:pt x="0" y="951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01774" y="6328896"/>
            <a:ext cx="1186193" cy="882096"/>
          </a:xfrm>
          <a:custGeom>
            <a:avLst/>
            <a:gdLst/>
            <a:ahLst/>
            <a:cxnLst/>
            <a:rect r="r" b="b" t="t" l="l"/>
            <a:pathLst>
              <a:path h="882096" w="1186193">
                <a:moveTo>
                  <a:pt x="0" y="0"/>
                </a:moveTo>
                <a:lnTo>
                  <a:pt x="1186193" y="0"/>
                </a:lnTo>
                <a:lnTo>
                  <a:pt x="1186193" y="882097"/>
                </a:lnTo>
                <a:lnTo>
                  <a:pt x="0" y="882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047910" y="4210198"/>
            <a:ext cx="882443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🔹 Mejor planificación, hasta 40% más ingresos.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47910" y="6673596"/>
            <a:ext cx="923951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🔹 Bajo costo, mayor rentabilidad y ahorro en insumos.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52722" y="3523730"/>
            <a:ext cx="8979568" cy="60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b="true" sz="3600" spc="3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📈 Aumento en la productividad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1406" y="3007340"/>
            <a:ext cx="4603433" cy="195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💰Más ingresos,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1406" y="5015560"/>
            <a:ext cx="5389245" cy="195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6"/>
              </a:lnSpc>
            </a:pPr>
            <a:r>
              <a:rPr lang="en-US" b="true" sz="6000" spc="564">
                <a:solidFill>
                  <a:srgbClr val="6ABB43"/>
                </a:solidFill>
                <a:latin typeface="Poppins Bold"/>
                <a:ea typeface="Poppins Bold"/>
                <a:cs typeface="Poppins Bold"/>
                <a:sym typeface="Poppins Bold"/>
              </a:rPr>
              <a:t>menos pérdidas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52722" y="5984824"/>
            <a:ext cx="8824437" cy="60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b="true" sz="3600" spc="3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🔄 Retorno de inversión rápido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DAGe6zObH0o</dc:identifier>
  <dcterms:modified xsi:type="dcterms:W3CDTF">2011-08-01T06:04:30Z</dcterms:modified>
  <cp:revision>1</cp:revision>
  <dc:title>Green and Black Modern Digital Innovation Presentation</dc:title>
</cp:coreProperties>
</file>